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56" r:id="rId2"/>
    <p:sldId id="257" r:id="rId3"/>
    <p:sldId id="267" r:id="rId4"/>
    <p:sldId id="268" r:id="rId5"/>
    <p:sldId id="269" r:id="rId6"/>
    <p:sldId id="272" r:id="rId7"/>
    <p:sldId id="260" r:id="rId8"/>
    <p:sldId id="263" r:id="rId9"/>
    <p:sldId id="264" r:id="rId10"/>
    <p:sldId id="265" r:id="rId11"/>
    <p:sldId id="276" r:id="rId12"/>
    <p:sldId id="275" r:id="rId13"/>
    <p:sldId id="287" r:id="rId14"/>
    <p:sldId id="298" r:id="rId15"/>
    <p:sldId id="299" r:id="rId16"/>
    <p:sldId id="300" r:id="rId17"/>
    <p:sldId id="259" r:id="rId18"/>
    <p:sldId id="288" r:id="rId19"/>
    <p:sldId id="296" r:id="rId20"/>
    <p:sldId id="277" r:id="rId21"/>
    <p:sldId id="289" r:id="rId22"/>
    <p:sldId id="278" r:id="rId23"/>
    <p:sldId id="279" r:id="rId24"/>
    <p:sldId id="290" r:id="rId25"/>
    <p:sldId id="291" r:id="rId26"/>
    <p:sldId id="294" r:id="rId27"/>
    <p:sldId id="295" r:id="rId28"/>
    <p:sldId id="280" r:id="rId29"/>
    <p:sldId id="292" r:id="rId30"/>
    <p:sldId id="284" r:id="rId31"/>
    <p:sldId id="293" r:id="rId32"/>
    <p:sldId id="283" r:id="rId33"/>
    <p:sldId id="285" r:id="rId34"/>
    <p:sldId id="297" r:id="rId35"/>
    <p:sldId id="281" r:id="rId36"/>
    <p:sldId id="282" r:id="rId37"/>
    <p:sldId id="266" r:id="rId38"/>
    <p:sldId id="27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226" autoAdjust="0"/>
  </p:normalViewPr>
  <p:slideViewPr>
    <p:cSldViewPr snapToGrid="0">
      <p:cViewPr varScale="1">
        <p:scale>
          <a:sx n="82" d="100"/>
          <a:sy n="82" d="100"/>
        </p:scale>
        <p:origin x="691" y="58"/>
      </p:cViewPr>
      <p:guideLst/>
    </p:cSldViewPr>
  </p:slideViewPr>
  <p:outlineViewPr>
    <p:cViewPr>
      <p:scale>
        <a:sx n="33" d="100"/>
        <a:sy n="33" d="100"/>
      </p:scale>
      <p:origin x="0" y="-13397"/>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pl-PL"/>
              <a:t>Kliknij, aby edytować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1EAACC7-3B3F-47D1-959A-EF58926E955E}" type="datetimeFigureOut">
              <a:rPr lang="en-US" smtClean="0"/>
              <a:t>9/30/2020</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2431923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88378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158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11EAACC7-3B3F-47D1-959A-EF58926E955E}"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862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pl-PL"/>
              <a:t>Kliknij, aby edytować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1EAACC7-3B3F-47D1-959A-EF58926E955E}" type="datetimeFigureOut">
              <a:rPr lang="en-US" smtClean="0"/>
              <a:t>9/30/2020</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553883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11EAACC7-3B3F-47D1-959A-EF58926E955E}"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7202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11EAACC7-3B3F-47D1-959A-EF58926E955E}"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3608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1EAACC7-3B3F-47D1-959A-EF58926E955E}"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0033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5060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pl-PL"/>
              <a:t>Kliknij, aby edytować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8" name="Date Placeholder 7"/>
          <p:cNvSpPr>
            <a:spLocks noGrp="1"/>
          </p:cNvSpPr>
          <p:nvPr>
            <p:ph type="dt" sz="half" idx="10"/>
          </p:nvPr>
        </p:nvSpPr>
        <p:spPr/>
        <p:txBody>
          <a:bodyPr/>
          <a:lstStyle/>
          <a:p>
            <a:fld id="{11EAACC7-3B3F-47D1-959A-EF58926E955E}" type="datetimeFigureOut">
              <a:rPr lang="en-US" smtClean="0"/>
              <a:t>9/30/2020</a:t>
            </a:fld>
            <a:endParaRPr lang="en-US"/>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12CC964-A50B-4C29-B4E4-2C30BB34CCF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032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pl-PL"/>
              <a:t>Kliknij, aby edytować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1EAACC7-3B3F-47D1-959A-EF58926E955E}" type="datetimeFigureOut">
              <a:rPr lang="en-US" smtClean="0"/>
              <a:t>9/30/2020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12CC964-A50B-4C29-B4E4-2C30BB34CCF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646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1EAACC7-3B3F-47D1-959A-EF58926E955E}" type="datetimeFigureOut">
              <a:rPr lang="en-US" smtClean="0"/>
              <a:t>9/30/2020</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0795700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s.ceo.org.pl/ocenianie-ksztalujace/elementy-oceniania-ksztaltujacego"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07CFD131-B027-490E-8884-1FB1984778F9}"/>
              </a:ext>
            </a:extLst>
          </p:cNvPr>
          <p:cNvPicPr>
            <a:picLocks noChangeAspect="1"/>
          </p:cNvPicPr>
          <p:nvPr/>
        </p:nvPicPr>
        <p:blipFill rotWithShape="1">
          <a:blip r:embed="rId2"/>
          <a:srcRect t="25000"/>
          <a:stretch/>
        </p:blipFill>
        <p:spPr>
          <a:xfrm>
            <a:off x="20" y="10"/>
            <a:ext cx="12191979" cy="6857989"/>
          </a:xfrm>
          <a:prstGeom prst="rect">
            <a:avLst/>
          </a:prstGeom>
        </p:spPr>
      </p:pic>
      <p:sp>
        <p:nvSpPr>
          <p:cNvPr id="2" name="Tytuł 1">
            <a:extLst>
              <a:ext uri="{FF2B5EF4-FFF2-40B4-BE49-F238E27FC236}">
                <a16:creationId xmlns:a16="http://schemas.microsoft.com/office/drawing/2014/main" id="{4A0E452A-D8C6-458B-A060-F296F6BEFBDA}"/>
              </a:ext>
            </a:extLst>
          </p:cNvPr>
          <p:cNvSpPr>
            <a:spLocks noGrp="1"/>
          </p:cNvSpPr>
          <p:nvPr>
            <p:ph type="ctrTitle"/>
          </p:nvPr>
        </p:nvSpPr>
        <p:spPr>
          <a:xfrm>
            <a:off x="1104900" y="871538"/>
            <a:ext cx="6515100" cy="3202921"/>
          </a:xfrm>
        </p:spPr>
        <p:txBody>
          <a:bodyPr>
            <a:normAutofit/>
          </a:bodyPr>
          <a:lstStyle/>
          <a:p>
            <a:pPr algn="l"/>
            <a:r>
              <a:rPr lang="pl-PL" sz="5600" b="1" dirty="0">
                <a:solidFill>
                  <a:srgbClr val="002060"/>
                </a:solidFill>
                <a:latin typeface="Calibri" panose="020F0502020204030204" pitchFamily="34" charset="0"/>
                <a:cs typeface="Calibri" panose="020F0502020204030204" pitchFamily="34" charset="0"/>
              </a:rPr>
              <a:t>PLAN DALTOŃSKI </a:t>
            </a:r>
            <a:br>
              <a:rPr lang="pl-PL" sz="5600" b="1" dirty="0">
                <a:solidFill>
                  <a:srgbClr val="002060"/>
                </a:solidFill>
                <a:latin typeface="Calibri" panose="020F0502020204030204" pitchFamily="34" charset="0"/>
                <a:cs typeface="Calibri" panose="020F0502020204030204" pitchFamily="34" charset="0"/>
              </a:rPr>
            </a:br>
            <a:r>
              <a:rPr lang="pl-PL" sz="5600" b="1" dirty="0">
                <a:solidFill>
                  <a:srgbClr val="002060"/>
                </a:solidFill>
                <a:latin typeface="Calibri" panose="020F0502020204030204" pitchFamily="34" charset="0"/>
                <a:cs typeface="Calibri" panose="020F0502020204030204" pitchFamily="34" charset="0"/>
              </a:rPr>
              <a:t>W NASZYM PRZEDSZKOLU</a:t>
            </a:r>
          </a:p>
        </p:txBody>
      </p:sp>
      <p:sp>
        <p:nvSpPr>
          <p:cNvPr id="3" name="Podtytuł 2">
            <a:extLst>
              <a:ext uri="{FF2B5EF4-FFF2-40B4-BE49-F238E27FC236}">
                <a16:creationId xmlns:a16="http://schemas.microsoft.com/office/drawing/2014/main" id="{92E1D31F-CE51-4946-837A-083BE8BCBD11}"/>
              </a:ext>
            </a:extLst>
          </p:cNvPr>
          <p:cNvSpPr>
            <a:spLocks noGrp="1"/>
          </p:cNvSpPr>
          <p:nvPr>
            <p:ph type="subTitle" idx="1"/>
          </p:nvPr>
        </p:nvSpPr>
        <p:spPr>
          <a:xfrm>
            <a:off x="1104900" y="4464423"/>
            <a:ext cx="9877327" cy="1889723"/>
          </a:xfrm>
        </p:spPr>
        <p:txBody>
          <a:bodyPr>
            <a:normAutofit lnSpcReduction="10000"/>
          </a:bodyPr>
          <a:lstStyle/>
          <a:p>
            <a:r>
              <a:rPr lang="pl-PL" sz="3200" b="1" i="1"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„Nie rób za mnie nic co potrafię zrobić sam….”</a:t>
            </a:r>
          </a:p>
          <a:p>
            <a:r>
              <a:rPr lang="pl-PL" sz="3200" b="1" i="1"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„Zapytaj trzech zanim zapytasz mnie…”</a:t>
            </a:r>
          </a:p>
          <a:p>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a:t>
            </a:r>
            <a:r>
              <a:rPr lang="pl-PL"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B</a:t>
            </a:r>
            <a:r>
              <a:rPr lang="en-US" sz="3200" b="1" i="1" spc="80" dirty="0" err="1">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uduj</a:t>
            </a:r>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a:t>
            </a:r>
            <a:r>
              <a:rPr lang="en-US" sz="3200" b="1" i="1" spc="80" dirty="0" err="1">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na</a:t>
            </a:r>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a:t>
            </a:r>
            <a:r>
              <a:rPr lang="en-US" sz="3200" b="1" i="1" spc="80" dirty="0" err="1">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tym</a:t>
            </a:r>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co </a:t>
            </a:r>
            <a:r>
              <a:rPr lang="en-US" sz="3200" b="1" i="1" spc="80" dirty="0" err="1">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już</a:t>
            </a:r>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a:t>
            </a:r>
            <a:r>
              <a:rPr lang="en-US" sz="3200" b="1" i="1" spc="80" dirty="0" err="1">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umiesz</a:t>
            </a:r>
            <a: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a:t>
            </a:r>
            <a:br>
              <a:rPr lang="en-US" sz="3200" b="1" i="1" spc="80"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br>
            <a:endParaRPr lang="pl-PL" sz="3200" b="1" i="1" dirty="0">
              <a:solidFill>
                <a:schemeClr val="tx1">
                  <a:lumMod val="65000"/>
                  <a:lumOff val="35000"/>
                </a:schemeClr>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endParaRPr>
          </a:p>
          <a:p>
            <a:endParaRPr lang="en-US" sz="2800" b="1" i="1" dirty="0">
              <a:effectLst>
                <a:outerShdw blurRad="38100" dist="38100" dir="2700000" algn="tl">
                  <a:srgbClr val="000000">
                    <a:alpha val="43137"/>
                  </a:srgbClr>
                </a:outerShdw>
              </a:effectLst>
              <a:highlight>
                <a:srgbClr val="FFFF00"/>
              </a:highlight>
              <a:latin typeface="Calibri" panose="020F0502020204030204" pitchFamily="34" charset="0"/>
              <a:cs typeface="Calibri" panose="020F0502020204030204" pitchFamily="34" charset="0"/>
            </a:endParaRPr>
          </a:p>
          <a:p>
            <a:pPr algn="l"/>
            <a:endParaRPr lang="pl-PL" i="1" dirty="0">
              <a:solidFill>
                <a:srgbClr val="FFFFFF"/>
              </a:solidFill>
            </a:endParaRPr>
          </a:p>
        </p:txBody>
      </p:sp>
    </p:spTree>
    <p:extLst>
      <p:ext uri="{BB962C8B-B14F-4D97-AF65-F5344CB8AC3E}">
        <p14:creationId xmlns:p14="http://schemas.microsoft.com/office/powerpoint/2010/main" val="1939077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389C025E-E299-4E30-B74C-FA84A9B3EE28}"/>
              </a:ext>
            </a:extLst>
          </p:cNvPr>
          <p:cNvSpPr>
            <a:spLocks noGrp="1"/>
          </p:cNvSpPr>
          <p:nvPr>
            <p:ph type="title"/>
          </p:nvPr>
        </p:nvSpPr>
        <p:spPr>
          <a:xfrm>
            <a:off x="3844616" y="881210"/>
            <a:ext cx="7417925" cy="1517035"/>
          </a:xfrm>
        </p:spPr>
        <p:txBody>
          <a:bodyPr>
            <a:normAutofit/>
          </a:bodyPr>
          <a:lstStyle/>
          <a:p>
            <a:r>
              <a:rPr lang="pl-PL">
                <a:solidFill>
                  <a:schemeClr val="tx1">
                    <a:lumMod val="75000"/>
                    <a:lumOff val="25000"/>
                  </a:schemeClr>
                </a:solidFill>
              </a:rPr>
              <a:t>REFLEKSJA</a:t>
            </a:r>
          </a:p>
        </p:txBody>
      </p:sp>
      <p:sp>
        <p:nvSpPr>
          <p:cNvPr id="3" name="Symbol zastępczy zawartości 2">
            <a:extLst>
              <a:ext uri="{FF2B5EF4-FFF2-40B4-BE49-F238E27FC236}">
                <a16:creationId xmlns:a16="http://schemas.microsoft.com/office/drawing/2014/main" id="{C0012AF8-249C-4560-9B4F-A7F88D2A6475}"/>
              </a:ext>
            </a:extLst>
          </p:cNvPr>
          <p:cNvSpPr>
            <a:spLocks noGrp="1"/>
          </p:cNvSpPr>
          <p:nvPr>
            <p:ph idx="1"/>
          </p:nvPr>
        </p:nvSpPr>
        <p:spPr>
          <a:xfrm>
            <a:off x="3844616" y="2626840"/>
            <a:ext cx="7245103" cy="3131777"/>
          </a:xfrm>
        </p:spPr>
        <p:txBody>
          <a:bodyPr>
            <a:normAutofit/>
          </a:bodyPr>
          <a:lstStyle/>
          <a:p>
            <a:pPr marL="0" indent="0" algn="just">
              <a:buNone/>
            </a:pPr>
            <a:r>
              <a:rPr lang="pl-PL" b="0" i="0" dirty="0">
                <a:solidFill>
                  <a:schemeClr val="tx1">
                    <a:lumMod val="75000"/>
                    <a:lumOff val="25000"/>
                  </a:schemeClr>
                </a:solidFill>
                <a:effectLst/>
                <a:latin typeface="Calibri" panose="020F0502020204030204" pitchFamily="34" charset="0"/>
                <a:cs typeface="Calibri" panose="020F0502020204030204" pitchFamily="34" charset="0"/>
              </a:rPr>
              <a:t>Nie ma możliwości </a:t>
            </a:r>
            <a:r>
              <a:rPr lang="pl-PL" dirty="0">
                <a:solidFill>
                  <a:schemeClr val="tx1">
                    <a:lumMod val="75000"/>
                    <a:lumOff val="25000"/>
                  </a:schemeClr>
                </a:solidFill>
                <a:latin typeface="Calibri" panose="020F0502020204030204" pitchFamily="34" charset="0"/>
                <a:cs typeface="Calibri" panose="020F0502020204030204" pitchFamily="34" charset="0"/>
              </a:rPr>
              <a:t>nabywania nowych umiejętności </a:t>
            </a:r>
            <a:r>
              <a:rPr lang="pl-PL" b="0" i="0" dirty="0">
                <a:solidFill>
                  <a:schemeClr val="tx1">
                    <a:lumMod val="75000"/>
                    <a:lumOff val="25000"/>
                  </a:schemeClr>
                </a:solidFill>
                <a:effectLst/>
                <a:latin typeface="Calibri" panose="020F0502020204030204" pitchFamily="34" charset="0"/>
                <a:cs typeface="Calibri" panose="020F0502020204030204" pitchFamily="34" charset="0"/>
              </a:rPr>
              <a:t>i </a:t>
            </a:r>
            <a:r>
              <a:rPr lang="pl-PL" dirty="0">
                <a:solidFill>
                  <a:schemeClr val="tx1">
                    <a:lumMod val="75000"/>
                    <a:lumOff val="25000"/>
                  </a:schemeClr>
                </a:solidFill>
                <a:latin typeface="Calibri" panose="020F0502020204030204" pitchFamily="34" charset="0"/>
                <a:cs typeface="Calibri" panose="020F0502020204030204" pitchFamily="34" charset="0"/>
              </a:rPr>
              <a:t>rozwoju </a:t>
            </a:r>
            <a:r>
              <a:rPr lang="pl-PL" b="0" i="0" dirty="0">
                <a:solidFill>
                  <a:schemeClr val="tx1">
                    <a:lumMod val="75000"/>
                    <a:lumOff val="25000"/>
                  </a:schemeClr>
                </a:solidFill>
                <a:effectLst/>
                <a:latin typeface="Calibri" panose="020F0502020204030204" pitchFamily="34" charset="0"/>
                <a:cs typeface="Calibri" panose="020F0502020204030204" pitchFamily="34" charset="0"/>
              </a:rPr>
              <a:t>bez czasu na </a:t>
            </a:r>
            <a:r>
              <a:rPr lang="pl-PL" b="1" i="0" dirty="0">
                <a:solidFill>
                  <a:schemeClr val="tx1">
                    <a:lumMod val="75000"/>
                    <a:lumOff val="25000"/>
                  </a:schemeClr>
                </a:solidFill>
                <a:effectLst/>
                <a:latin typeface="Calibri" panose="020F0502020204030204" pitchFamily="34" charset="0"/>
                <a:cs typeface="Calibri" panose="020F0502020204030204" pitchFamily="34" charset="0"/>
              </a:rPr>
              <a:t>refleksję</a:t>
            </a:r>
            <a:r>
              <a:rPr lang="pl-PL" b="0" i="0" dirty="0">
                <a:solidFill>
                  <a:schemeClr val="tx1">
                    <a:lumMod val="75000"/>
                    <a:lumOff val="25000"/>
                  </a:schemeClr>
                </a:solidFill>
                <a:effectLst/>
                <a:latin typeface="Calibri" panose="020F0502020204030204" pitchFamily="34" charset="0"/>
                <a:cs typeface="Calibri" panose="020F0502020204030204" pitchFamily="34" charset="0"/>
              </a:rPr>
              <a:t>. Samodzielna i odpowiedzialna praca, realizacja założeń jest niemożliwa jeśli nie poświęcimy chwili na refleksję i przeanalizowanie, w którym miejscu się znajdujemy, jaki jest nasz cel i do czego dążymy. </a:t>
            </a:r>
          </a:p>
          <a:p>
            <a:pPr marL="0" indent="0" algn="just">
              <a:buNone/>
            </a:pPr>
            <a:r>
              <a:rPr lang="pl-PL" b="0" i="0" dirty="0">
                <a:solidFill>
                  <a:schemeClr val="tx1">
                    <a:lumMod val="75000"/>
                    <a:lumOff val="25000"/>
                  </a:schemeClr>
                </a:solidFill>
                <a:effectLst/>
                <a:latin typeface="inherit"/>
              </a:rPr>
              <a:t>Nauczyciele pomagają dzieciom zastanowić się, co w danych zajęciach było dla nich ważne, trudne, ciekawe lub zaskakujące – jest to </a:t>
            </a:r>
            <a:r>
              <a:rPr lang="pl-PL" b="0" i="0" u="none" strike="noStrike" dirty="0">
                <a:solidFill>
                  <a:schemeClr val="tx1">
                    <a:lumMod val="75000"/>
                    <a:lumOff val="25000"/>
                  </a:schemeClr>
                </a:solidFill>
                <a:effectLst/>
                <a:latin typeface="inherit"/>
                <a:hlinkClick r:id="rId3">
                  <a:extLst>
                    <a:ext uri="{A12FA001-AC4F-418D-AE19-62706E023703}">
                      <ahyp:hlinkClr xmlns:ahyp="http://schemas.microsoft.com/office/drawing/2018/hyperlinkcolor" val="tx"/>
                    </a:ext>
                  </a:extLst>
                </a:hlinkClick>
              </a:rPr>
              <a:t>element oceniania kształtującego</a:t>
            </a:r>
            <a:r>
              <a:rPr lang="pl-PL" b="0" i="0" u="none" strike="noStrike" dirty="0">
                <a:solidFill>
                  <a:schemeClr val="tx1">
                    <a:lumMod val="75000"/>
                    <a:lumOff val="25000"/>
                  </a:schemeClr>
                </a:solidFill>
                <a:effectLst/>
                <a:latin typeface="inherit"/>
              </a:rPr>
              <a:t>.</a:t>
            </a:r>
            <a:endParaRPr lang="pl-PL" b="0" i="0" dirty="0">
              <a:solidFill>
                <a:schemeClr val="tx1">
                  <a:lumMod val="75000"/>
                  <a:lumOff val="25000"/>
                </a:schemeClr>
              </a:solidFill>
              <a:effectLst/>
              <a:latin typeface="inherit"/>
            </a:endParaRPr>
          </a:p>
          <a:p>
            <a:pPr marL="0" indent="0">
              <a:buNone/>
            </a:pPr>
            <a:endParaRPr lang="pl-PL"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9475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1" name="Rectangle 6">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8">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5" name="Rectangle 10">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6" name="Rectangle 12">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14">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8" name="Rectangle 19">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21">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3">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1" name="Rectangle 25">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1F618E32-D34B-402A-886F-E4BD835BD5CB}"/>
              </a:ext>
            </a:extLst>
          </p:cNvPr>
          <p:cNvSpPr>
            <a:spLocks noGrp="1"/>
          </p:cNvSpPr>
          <p:nvPr>
            <p:ph type="title" idx="4294967295"/>
          </p:nvPr>
        </p:nvSpPr>
        <p:spPr>
          <a:xfrm>
            <a:off x="1260205" y="1887795"/>
            <a:ext cx="9673306" cy="2733106"/>
          </a:xfrm>
        </p:spPr>
        <p:txBody>
          <a:bodyPr vert="horz" lIns="91440" tIns="45720" rIns="91440" bIns="45720" rtlCol="0" anchor="ctr">
            <a:normAutofit/>
          </a:bodyPr>
          <a:lstStyle/>
          <a:p>
            <a:pPr algn="ctr">
              <a:lnSpc>
                <a:spcPct val="83000"/>
              </a:lnSpc>
            </a:pPr>
            <a:r>
              <a:rPr lang="en-US" sz="6700" cap="all" spc="-100" dirty="0" err="1">
                <a:solidFill>
                  <a:srgbClr val="002060"/>
                </a:solidFill>
              </a:rPr>
              <a:t>Elementy</a:t>
            </a:r>
            <a:r>
              <a:rPr lang="en-US" sz="6700" cap="all" spc="-100" dirty="0">
                <a:solidFill>
                  <a:srgbClr val="002060"/>
                </a:solidFill>
              </a:rPr>
              <a:t> </a:t>
            </a:r>
            <a:r>
              <a:rPr lang="en-US" sz="6700" cap="all" spc="-100" dirty="0" err="1">
                <a:solidFill>
                  <a:srgbClr val="002060"/>
                </a:solidFill>
              </a:rPr>
              <a:t>planu</a:t>
            </a:r>
            <a:r>
              <a:rPr lang="en-US" sz="6700" cap="all" spc="-100" dirty="0">
                <a:solidFill>
                  <a:srgbClr val="002060"/>
                </a:solidFill>
              </a:rPr>
              <a:t> </a:t>
            </a:r>
            <a:r>
              <a:rPr lang="en-US" sz="6700" cap="all" spc="-100" dirty="0" err="1">
                <a:solidFill>
                  <a:srgbClr val="002060"/>
                </a:solidFill>
              </a:rPr>
              <a:t>daltońskiego</a:t>
            </a:r>
            <a:r>
              <a:rPr lang="en-US" sz="6700" cap="all" spc="-100" dirty="0">
                <a:solidFill>
                  <a:srgbClr val="002060"/>
                </a:solidFill>
              </a:rPr>
              <a:t> w </a:t>
            </a:r>
            <a:r>
              <a:rPr lang="en-US" sz="6700" cap="all" spc="-100" dirty="0" err="1">
                <a:solidFill>
                  <a:srgbClr val="002060"/>
                </a:solidFill>
              </a:rPr>
              <a:t>naszym</a:t>
            </a:r>
            <a:r>
              <a:rPr lang="en-US" sz="6700" cap="all" spc="-100" dirty="0">
                <a:solidFill>
                  <a:srgbClr val="002060"/>
                </a:solidFill>
              </a:rPr>
              <a:t> </a:t>
            </a:r>
            <a:r>
              <a:rPr lang="en-US" sz="6700" cap="all" spc="-100" dirty="0" err="1">
                <a:solidFill>
                  <a:srgbClr val="002060"/>
                </a:solidFill>
              </a:rPr>
              <a:t>przedszkolu</a:t>
            </a:r>
            <a:endParaRPr lang="en-US" sz="6700" cap="all" spc="-100" dirty="0">
              <a:solidFill>
                <a:srgbClr val="002060"/>
              </a:solidFill>
            </a:endParaRPr>
          </a:p>
        </p:txBody>
      </p:sp>
      <p:sp>
        <p:nvSpPr>
          <p:cNvPr id="42" name="Rectangle 27">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9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4BA0E3-970F-4312-9332-00953461820C}"/>
              </a:ext>
            </a:extLst>
          </p:cNvPr>
          <p:cNvSpPr>
            <a:spLocks noGrp="1"/>
          </p:cNvSpPr>
          <p:nvPr>
            <p:ph type="title"/>
          </p:nvPr>
        </p:nvSpPr>
        <p:spPr>
          <a:xfrm>
            <a:off x="643433" y="643464"/>
            <a:ext cx="2888344" cy="1428737"/>
          </a:xfrm>
        </p:spPr>
        <p:txBody>
          <a:bodyPr vert="horz" lIns="91440" tIns="45720" rIns="91440" bIns="45720" rtlCol="0" anchor="ctr">
            <a:normAutofit/>
          </a:bodyPr>
          <a:lstStyle/>
          <a:p>
            <a:r>
              <a:rPr lang="en-US" sz="3200" b="1" dirty="0">
                <a:solidFill>
                  <a:srgbClr val="FF0000"/>
                </a:solidFill>
              </a:rPr>
              <a:t>„</a:t>
            </a:r>
            <a:r>
              <a:rPr lang="en-US" sz="3200" b="1" dirty="0" err="1">
                <a:solidFill>
                  <a:srgbClr val="FF0000"/>
                </a:solidFill>
              </a:rPr>
              <a:t>Kolorowe</a:t>
            </a:r>
            <a:r>
              <a:rPr lang="en-US" sz="3200" b="1" dirty="0">
                <a:solidFill>
                  <a:srgbClr val="FF0000"/>
                </a:solidFill>
              </a:rPr>
              <a:t> </a:t>
            </a:r>
            <a:r>
              <a:rPr lang="en-US" sz="3200" b="1" dirty="0" err="1">
                <a:solidFill>
                  <a:srgbClr val="FF0000"/>
                </a:solidFill>
              </a:rPr>
              <a:t>dni</a:t>
            </a:r>
            <a:r>
              <a:rPr lang="en-US" sz="3200" b="1" dirty="0">
                <a:solidFill>
                  <a:srgbClr val="FF0000"/>
                </a:solidFill>
              </a:rPr>
              <a:t> </a:t>
            </a:r>
            <a:r>
              <a:rPr lang="en-US" sz="3200" b="1" dirty="0" err="1">
                <a:solidFill>
                  <a:srgbClr val="FF0000"/>
                </a:solidFill>
              </a:rPr>
              <a:t>tygodnia</a:t>
            </a:r>
            <a:r>
              <a:rPr lang="en-US" sz="3200" b="1" dirty="0">
                <a:solidFill>
                  <a:srgbClr val="FF0000"/>
                </a:solidFill>
              </a:rPr>
              <a:t>”</a:t>
            </a:r>
          </a:p>
        </p:txBody>
      </p:sp>
      <p:pic>
        <p:nvPicPr>
          <p:cNvPr id="6" name="Symbol zastępczy zawartości 5">
            <a:extLst>
              <a:ext uri="{FF2B5EF4-FFF2-40B4-BE49-F238E27FC236}">
                <a16:creationId xmlns:a16="http://schemas.microsoft.com/office/drawing/2014/main" id="{2D8EFC3C-EDCE-489E-8DA7-F5314ACB167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67497" y="768542"/>
            <a:ext cx="6880072" cy="5160054"/>
          </a:xfrm>
          <a:prstGeom prst="rect">
            <a:avLst/>
          </a:prstGeom>
        </p:spPr>
      </p:pic>
      <p:sp>
        <p:nvSpPr>
          <p:cNvPr id="4" name="Symbol zastępczy zawartości 3">
            <a:extLst>
              <a:ext uri="{FF2B5EF4-FFF2-40B4-BE49-F238E27FC236}">
                <a16:creationId xmlns:a16="http://schemas.microsoft.com/office/drawing/2014/main" id="{43161133-DC72-402D-8A19-9C5EEB012870}"/>
              </a:ext>
            </a:extLst>
          </p:cNvPr>
          <p:cNvSpPr>
            <a:spLocks noGrp="1"/>
          </p:cNvSpPr>
          <p:nvPr>
            <p:ph sz="half" idx="2"/>
          </p:nvPr>
        </p:nvSpPr>
        <p:spPr>
          <a:xfrm>
            <a:off x="643337" y="2184036"/>
            <a:ext cx="2888439" cy="3869634"/>
          </a:xfrm>
        </p:spPr>
        <p:txBody>
          <a:bodyPr vert="horz" lIns="91440" tIns="45720" rIns="91440" bIns="45720" rtlCol="0">
            <a:normAutofit/>
          </a:bodyPr>
          <a:lstStyle/>
          <a:p>
            <a:pPr marL="0" indent="0">
              <a:buNone/>
            </a:pPr>
            <a:r>
              <a:rPr lang="en-US" sz="1600" b="1" dirty="0" err="1">
                <a:solidFill>
                  <a:srgbClr val="FF0000"/>
                </a:solidFill>
                <a:effectLst/>
              </a:rPr>
              <a:t>Zakodowane</a:t>
            </a:r>
            <a:r>
              <a:rPr lang="en-US" sz="1600" b="1" dirty="0">
                <a:solidFill>
                  <a:srgbClr val="FF0000"/>
                </a:solidFill>
                <a:effectLst/>
              </a:rPr>
              <a:t> w </a:t>
            </a:r>
            <a:r>
              <a:rPr lang="en-US" sz="1600" b="1" dirty="0" err="1">
                <a:solidFill>
                  <a:srgbClr val="FF0000"/>
                </a:solidFill>
                <a:effectLst/>
              </a:rPr>
              <a:t>wybranych</a:t>
            </a:r>
            <a:r>
              <a:rPr lang="en-US" sz="1600" b="1" dirty="0">
                <a:solidFill>
                  <a:srgbClr val="FF0000"/>
                </a:solidFill>
                <a:effectLst/>
              </a:rPr>
              <a:t> </a:t>
            </a:r>
            <a:r>
              <a:rPr lang="en-US" sz="1600" b="1" dirty="0" err="1">
                <a:solidFill>
                  <a:srgbClr val="FF0000"/>
                </a:solidFill>
                <a:effectLst/>
              </a:rPr>
              <a:t>barwach</a:t>
            </a:r>
            <a:r>
              <a:rPr lang="en-US" sz="1600" b="1" dirty="0">
                <a:solidFill>
                  <a:srgbClr val="FF0000"/>
                </a:solidFill>
                <a:effectLst/>
              </a:rPr>
              <a:t>. </a:t>
            </a:r>
            <a:r>
              <a:rPr lang="en-US" sz="1600" b="1" dirty="0" err="1">
                <a:solidFill>
                  <a:srgbClr val="FF0000"/>
                </a:solidFill>
                <a:effectLst/>
              </a:rPr>
              <a:t>Kod</a:t>
            </a:r>
            <a:r>
              <a:rPr lang="en-US" sz="1600" b="1" dirty="0">
                <a:solidFill>
                  <a:srgbClr val="FF0000"/>
                </a:solidFill>
                <a:effectLst/>
              </a:rPr>
              <a:t> </a:t>
            </a:r>
            <a:r>
              <a:rPr lang="en-US" sz="1600" b="1" dirty="0" err="1">
                <a:solidFill>
                  <a:srgbClr val="FF0000"/>
                </a:solidFill>
                <a:effectLst/>
              </a:rPr>
              <a:t>eksponowany</a:t>
            </a:r>
            <a:r>
              <a:rPr lang="en-US" sz="1600" b="1" dirty="0">
                <a:solidFill>
                  <a:srgbClr val="FF0000"/>
                </a:solidFill>
                <a:effectLst/>
              </a:rPr>
              <a:t> </a:t>
            </a:r>
            <a:r>
              <a:rPr lang="en-US" sz="1600" b="1" dirty="0" err="1">
                <a:solidFill>
                  <a:srgbClr val="FF0000"/>
                </a:solidFill>
                <a:effectLst/>
              </a:rPr>
              <a:t>wystarczająco</a:t>
            </a:r>
            <a:r>
              <a:rPr lang="en-US" sz="1600" b="1" dirty="0">
                <a:solidFill>
                  <a:srgbClr val="FF0000"/>
                </a:solidFill>
                <a:effectLst/>
              </a:rPr>
              <a:t> </a:t>
            </a:r>
            <a:r>
              <a:rPr lang="en-US" sz="1600" b="1" dirty="0" err="1">
                <a:solidFill>
                  <a:srgbClr val="FF0000"/>
                </a:solidFill>
                <a:effectLst/>
              </a:rPr>
              <a:t>długo</a:t>
            </a:r>
            <a:r>
              <a:rPr lang="en-US" sz="1600" b="1" dirty="0">
                <a:solidFill>
                  <a:srgbClr val="FF0000"/>
                </a:solidFill>
                <a:effectLst/>
              </a:rPr>
              <a:t> </a:t>
            </a:r>
            <a:r>
              <a:rPr lang="en-US" sz="1600" b="1" dirty="0" err="1">
                <a:solidFill>
                  <a:srgbClr val="FF0000"/>
                </a:solidFill>
                <a:effectLst/>
              </a:rPr>
              <a:t>i</a:t>
            </a:r>
            <a:r>
              <a:rPr lang="en-US" sz="1600" b="1" dirty="0">
                <a:solidFill>
                  <a:srgbClr val="FF0000"/>
                </a:solidFill>
                <a:effectLst/>
              </a:rPr>
              <a:t> w </a:t>
            </a:r>
            <a:r>
              <a:rPr lang="en-US" sz="1600" b="1" dirty="0" err="1">
                <a:solidFill>
                  <a:srgbClr val="FF0000"/>
                </a:solidFill>
                <a:effectLst/>
              </a:rPr>
              <a:t>odniesieniu</a:t>
            </a:r>
            <a:r>
              <a:rPr lang="en-US" sz="1600" b="1" dirty="0">
                <a:solidFill>
                  <a:srgbClr val="FF0000"/>
                </a:solidFill>
                <a:effectLst/>
              </a:rPr>
              <a:t> do </a:t>
            </a:r>
            <a:r>
              <a:rPr lang="en-US" sz="1600" b="1" dirty="0" err="1">
                <a:solidFill>
                  <a:srgbClr val="FF0000"/>
                </a:solidFill>
                <a:effectLst/>
              </a:rPr>
              <a:t>wielu</a:t>
            </a:r>
            <a:r>
              <a:rPr lang="en-US" sz="1600" b="1" dirty="0">
                <a:solidFill>
                  <a:srgbClr val="FF0000"/>
                </a:solidFill>
                <a:effectLst/>
              </a:rPr>
              <a:t> </a:t>
            </a:r>
            <a:r>
              <a:rPr lang="en-US" sz="1600" b="1" dirty="0" err="1">
                <a:solidFill>
                  <a:srgbClr val="FF0000"/>
                </a:solidFill>
                <a:effectLst/>
              </a:rPr>
              <a:t>działań</a:t>
            </a:r>
            <a:r>
              <a:rPr lang="en-US" sz="1600" b="1" dirty="0">
                <a:solidFill>
                  <a:srgbClr val="FF0000"/>
                </a:solidFill>
                <a:effectLst/>
              </a:rPr>
              <a:t> </a:t>
            </a:r>
            <a:r>
              <a:rPr lang="en-US" sz="1600" b="1" dirty="0" err="1">
                <a:solidFill>
                  <a:srgbClr val="FF0000"/>
                </a:solidFill>
                <a:effectLst/>
              </a:rPr>
              <a:t>dzieci</a:t>
            </a:r>
            <a:r>
              <a:rPr lang="en-US" sz="1600" b="1" dirty="0">
                <a:solidFill>
                  <a:srgbClr val="FF0000"/>
                </a:solidFill>
                <a:effectLst/>
              </a:rPr>
              <a:t> – </a:t>
            </a:r>
            <a:r>
              <a:rPr lang="en-US" sz="1600" b="1" dirty="0" err="1">
                <a:solidFill>
                  <a:srgbClr val="FF0000"/>
                </a:solidFill>
                <a:effectLst/>
              </a:rPr>
              <a:t>staje</a:t>
            </a:r>
            <a:r>
              <a:rPr lang="en-US" sz="1600" b="1" dirty="0">
                <a:solidFill>
                  <a:srgbClr val="FF0000"/>
                </a:solidFill>
                <a:effectLst/>
              </a:rPr>
              <a:t> </a:t>
            </a:r>
            <a:r>
              <a:rPr lang="en-US" sz="1600" b="1" dirty="0" err="1">
                <a:solidFill>
                  <a:srgbClr val="FF0000"/>
                </a:solidFill>
                <a:effectLst/>
              </a:rPr>
              <a:t>się</a:t>
            </a:r>
            <a:r>
              <a:rPr lang="en-US" sz="1600" b="1" dirty="0">
                <a:solidFill>
                  <a:srgbClr val="FF0000"/>
                </a:solidFill>
                <a:effectLst/>
              </a:rPr>
              <a:t> </a:t>
            </a:r>
            <a:r>
              <a:rPr lang="en-US" sz="1600" b="1" dirty="0" err="1">
                <a:solidFill>
                  <a:srgbClr val="FF0000"/>
                </a:solidFill>
                <a:effectLst/>
              </a:rPr>
              <a:t>wyraźną</a:t>
            </a:r>
            <a:r>
              <a:rPr lang="en-US" sz="1600" b="1" dirty="0">
                <a:solidFill>
                  <a:srgbClr val="FF0000"/>
                </a:solidFill>
                <a:effectLst/>
              </a:rPr>
              <a:t> </a:t>
            </a:r>
            <a:r>
              <a:rPr lang="en-US" sz="1600" b="1" dirty="0" err="1">
                <a:solidFill>
                  <a:srgbClr val="FF0000"/>
                </a:solidFill>
                <a:effectLst/>
              </a:rPr>
              <a:t>pomocą</a:t>
            </a:r>
            <a:r>
              <a:rPr lang="en-US" sz="1600" b="1" dirty="0">
                <a:solidFill>
                  <a:srgbClr val="FF0000"/>
                </a:solidFill>
                <a:effectLst/>
              </a:rPr>
              <a:t> w </a:t>
            </a:r>
            <a:r>
              <a:rPr lang="en-US" sz="1600" b="1" dirty="0" err="1">
                <a:solidFill>
                  <a:srgbClr val="FF0000"/>
                </a:solidFill>
                <a:effectLst/>
              </a:rPr>
              <a:t>ogarnięciu</a:t>
            </a:r>
            <a:r>
              <a:rPr lang="en-US" sz="1600" b="1" dirty="0">
                <a:solidFill>
                  <a:srgbClr val="FF0000"/>
                </a:solidFill>
                <a:effectLst/>
              </a:rPr>
              <a:t> </a:t>
            </a:r>
            <a:r>
              <a:rPr lang="en-US" sz="1600" b="1" dirty="0" err="1">
                <a:solidFill>
                  <a:srgbClr val="FF0000"/>
                </a:solidFill>
                <a:effectLst/>
              </a:rPr>
              <a:t>zagadnienia</a:t>
            </a:r>
            <a:r>
              <a:rPr lang="en-US" sz="1600" b="1" dirty="0">
                <a:solidFill>
                  <a:srgbClr val="FF0000"/>
                </a:solidFill>
                <a:effectLst/>
              </a:rPr>
              <a:t> </a:t>
            </a:r>
            <a:r>
              <a:rPr lang="en-US" sz="1600" b="1" dirty="0" err="1">
                <a:solidFill>
                  <a:srgbClr val="FF0000"/>
                </a:solidFill>
                <a:effectLst/>
              </a:rPr>
              <a:t>następstwa</a:t>
            </a:r>
            <a:r>
              <a:rPr lang="en-US" sz="1600" b="1" dirty="0">
                <a:solidFill>
                  <a:srgbClr val="FF0000"/>
                </a:solidFill>
                <a:effectLst/>
              </a:rPr>
              <a:t> </a:t>
            </a:r>
            <a:r>
              <a:rPr lang="en-US" sz="1600" b="1" dirty="0" err="1">
                <a:solidFill>
                  <a:srgbClr val="FF0000"/>
                </a:solidFill>
                <a:effectLst/>
              </a:rPr>
              <a:t>dni</a:t>
            </a:r>
            <a:r>
              <a:rPr lang="en-US" sz="1600" b="1" dirty="0">
                <a:solidFill>
                  <a:srgbClr val="FF0000"/>
                </a:solidFill>
                <a:effectLst/>
              </a:rPr>
              <a:t> </a:t>
            </a:r>
            <a:r>
              <a:rPr lang="en-US" sz="1600" b="1" dirty="0" err="1">
                <a:solidFill>
                  <a:srgbClr val="FF0000"/>
                </a:solidFill>
                <a:effectLst/>
              </a:rPr>
              <a:t>i</a:t>
            </a:r>
            <a:r>
              <a:rPr lang="en-US" sz="1600" b="1" dirty="0">
                <a:solidFill>
                  <a:srgbClr val="FF0000"/>
                </a:solidFill>
                <a:effectLst/>
              </a:rPr>
              <a:t> </a:t>
            </a:r>
            <a:r>
              <a:rPr lang="en-US" sz="1600" b="1" dirty="0" err="1">
                <a:solidFill>
                  <a:srgbClr val="FF0000"/>
                </a:solidFill>
                <a:effectLst/>
              </a:rPr>
              <a:t>organizacji</a:t>
            </a:r>
            <a:r>
              <a:rPr lang="en-US" sz="1600" b="1" dirty="0">
                <a:solidFill>
                  <a:srgbClr val="FF0000"/>
                </a:solidFill>
                <a:effectLst/>
              </a:rPr>
              <a:t> w </a:t>
            </a:r>
            <a:r>
              <a:rPr lang="en-US" sz="1600" b="1" dirty="0" err="1">
                <a:solidFill>
                  <a:srgbClr val="FF0000"/>
                </a:solidFill>
                <a:effectLst/>
              </a:rPr>
              <a:t>nich</a:t>
            </a:r>
            <a:r>
              <a:rPr lang="en-US" sz="1600" b="1" dirty="0">
                <a:solidFill>
                  <a:srgbClr val="FF0000"/>
                </a:solidFill>
                <a:effectLst/>
              </a:rPr>
              <a:t> </a:t>
            </a:r>
            <a:r>
              <a:rPr lang="en-US" sz="1600" b="1" dirty="0" err="1">
                <a:solidFill>
                  <a:srgbClr val="FF0000"/>
                </a:solidFill>
                <a:effectLst/>
              </a:rPr>
              <a:t>własnej</a:t>
            </a:r>
            <a:r>
              <a:rPr lang="en-US" sz="1600" b="1" dirty="0">
                <a:solidFill>
                  <a:srgbClr val="FF0000"/>
                </a:solidFill>
                <a:effectLst/>
              </a:rPr>
              <a:t> </a:t>
            </a:r>
            <a:r>
              <a:rPr lang="en-US" sz="1600" b="1" dirty="0" err="1">
                <a:solidFill>
                  <a:srgbClr val="FF0000"/>
                </a:solidFill>
                <a:effectLst/>
              </a:rPr>
              <a:t>pracy</a:t>
            </a:r>
            <a:r>
              <a:rPr lang="en-US" sz="1600" b="1" dirty="0">
                <a:solidFill>
                  <a:srgbClr val="FF0000"/>
                </a:solidFill>
                <a:effectLst/>
              </a:rPr>
              <a:t> </a:t>
            </a:r>
            <a:r>
              <a:rPr lang="en-US" sz="1600" b="1" dirty="0" err="1">
                <a:solidFill>
                  <a:srgbClr val="FF0000"/>
                </a:solidFill>
                <a:effectLst/>
              </a:rPr>
              <a:t>dziecka</a:t>
            </a:r>
            <a:r>
              <a:rPr lang="en-US" sz="1600" b="1" dirty="0">
                <a:solidFill>
                  <a:srgbClr val="FF0000"/>
                </a:solidFill>
                <a:effectLst/>
              </a:rPr>
              <a:t>. </a:t>
            </a:r>
            <a:endParaRPr lang="en-US" sz="1600" b="1" dirty="0">
              <a:solidFill>
                <a:srgbClr val="FF0000"/>
              </a:solidFill>
            </a:endParaRPr>
          </a:p>
          <a:p>
            <a:endParaRPr lang="en-US" sz="1600" dirty="0">
              <a:solidFill>
                <a:srgbClr val="FFFFFF"/>
              </a:solidFill>
            </a:endParaRPr>
          </a:p>
        </p:txBody>
      </p:sp>
    </p:spTree>
    <p:extLst>
      <p:ext uri="{BB962C8B-B14F-4D97-AF65-F5344CB8AC3E}">
        <p14:creationId xmlns:p14="http://schemas.microsoft.com/office/powerpoint/2010/main" val="122775174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ymbol zastępczy zawartości 8" descr="Obraz zawierający lodówka, pokryte, różne, wiele&#10;&#10;Opis wygenerowany automatycznie">
            <a:extLst>
              <a:ext uri="{FF2B5EF4-FFF2-40B4-BE49-F238E27FC236}">
                <a16:creationId xmlns:a16="http://schemas.microsoft.com/office/drawing/2014/main" id="{833FED9F-33A8-4996-8743-7EC891AAB228}"/>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11189" r="1" b="9474"/>
          <a:stretch/>
        </p:blipFill>
        <p:spPr>
          <a:xfrm>
            <a:off x="643468" y="643467"/>
            <a:ext cx="5249863" cy="5572125"/>
          </a:xfrm>
          <a:prstGeom prst="rect">
            <a:avLst/>
          </a:prstGeom>
          <a:ln>
            <a:noFill/>
          </a:ln>
          <a:effectLst>
            <a:softEdge rad="112500"/>
          </a:effectLst>
        </p:spPr>
      </p:pic>
      <p:pic>
        <p:nvPicPr>
          <p:cNvPr id="5" name="Symbol zastępczy zawartości 4" descr="Obraz zawierający osoba, chłopiec, młode, dziecko&#10;&#10;Opis wygenerowany automatycznie">
            <a:extLst>
              <a:ext uri="{FF2B5EF4-FFF2-40B4-BE49-F238E27FC236}">
                <a16:creationId xmlns:a16="http://schemas.microsoft.com/office/drawing/2014/main" id="{1A58CD9C-3AB1-4480-A5B1-0EB6245D9D06}"/>
              </a:ext>
            </a:extLst>
          </p:cNvPr>
          <p:cNvPicPr>
            <a:picLocks noChangeAspect="1"/>
          </p:cNvPicPr>
          <p:nvPr/>
        </p:nvPicPr>
        <p:blipFill rotWithShape="1">
          <a:blip r:embed="rId3">
            <a:extLst>
              <a:ext uri="{28A0092B-C50C-407E-A947-70E740481C1C}">
                <a14:useLocalDpi xmlns:a14="http://schemas.microsoft.com/office/drawing/2010/main" val="0"/>
              </a:ext>
            </a:extLst>
          </a:blip>
          <a:srcRect r="-2" b="20395"/>
          <a:stretch/>
        </p:blipFill>
        <p:spPr>
          <a:xfrm>
            <a:off x="6299623" y="643467"/>
            <a:ext cx="5248909" cy="5571066"/>
          </a:xfrm>
          <a:prstGeom prst="rect">
            <a:avLst/>
          </a:prstGeom>
          <a:ln>
            <a:noFill/>
          </a:ln>
          <a:effectLst>
            <a:softEdge rad="112500"/>
          </a:effectLst>
        </p:spPr>
      </p:pic>
    </p:spTree>
    <p:extLst>
      <p:ext uri="{BB962C8B-B14F-4D97-AF65-F5344CB8AC3E}">
        <p14:creationId xmlns:p14="http://schemas.microsoft.com/office/powerpoint/2010/main" val="3515635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3C1B97-CBFA-4911-9C24-30EDD6103745}"/>
              </a:ext>
            </a:extLst>
          </p:cNvPr>
          <p:cNvSpPr>
            <a:spLocks noGrp="1"/>
          </p:cNvSpPr>
          <p:nvPr>
            <p:ph type="ctrTitle"/>
          </p:nvPr>
        </p:nvSpPr>
        <p:spPr>
          <a:xfrm>
            <a:off x="1241170" y="4863830"/>
            <a:ext cx="9732773" cy="945014"/>
          </a:xfrm>
        </p:spPr>
        <p:txBody>
          <a:bodyPr>
            <a:normAutofit/>
          </a:bodyPr>
          <a:lstStyle/>
          <a:p>
            <a:r>
              <a:rPr lang="pl-PL" sz="6000" b="1" dirty="0">
                <a:effectLst>
                  <a:outerShdw blurRad="38100" dist="38100" dir="2700000" algn="tl">
                    <a:srgbClr val="000000">
                      <a:alpha val="43137"/>
                    </a:srgbClr>
                  </a:outerShdw>
                </a:effectLst>
              </a:rPr>
              <a:t>Plan dnia</a:t>
            </a:r>
          </a:p>
        </p:txBody>
      </p:sp>
      <p:sp>
        <p:nvSpPr>
          <p:cNvPr id="12" name="Podtytuł 11">
            <a:extLst>
              <a:ext uri="{FF2B5EF4-FFF2-40B4-BE49-F238E27FC236}">
                <a16:creationId xmlns:a16="http://schemas.microsoft.com/office/drawing/2014/main" id="{0EA2AD1F-E55E-4398-AA1B-EDFC08CF9675}"/>
              </a:ext>
            </a:extLst>
          </p:cNvPr>
          <p:cNvSpPr>
            <a:spLocks noGrp="1"/>
          </p:cNvSpPr>
          <p:nvPr>
            <p:ph type="subTitle" idx="1"/>
          </p:nvPr>
        </p:nvSpPr>
        <p:spPr>
          <a:xfrm flipV="1">
            <a:off x="1371600" y="5763125"/>
            <a:ext cx="9517450" cy="45719"/>
          </a:xfrm>
        </p:spPr>
        <p:txBody>
          <a:bodyPr>
            <a:normAutofit fontScale="25000" lnSpcReduction="20000"/>
          </a:bodyPr>
          <a:lstStyle/>
          <a:p>
            <a:endParaRPr lang="pl-PL" dirty="0"/>
          </a:p>
        </p:txBody>
      </p:sp>
      <p:pic>
        <p:nvPicPr>
          <p:cNvPr id="8" name="Symbol zastępczy zawartości 7" descr="Obraz zawierający lodówka, wiszące, kuchnia, wiele&#10;&#10;Opis wygenerowany automatycznie">
            <a:extLst>
              <a:ext uri="{FF2B5EF4-FFF2-40B4-BE49-F238E27FC236}">
                <a16:creationId xmlns:a16="http://schemas.microsoft.com/office/drawing/2014/main" id="{88026EC0-8881-4B22-8CAC-E35D67F619E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6938096" y="1242794"/>
            <a:ext cx="3814762" cy="3806775"/>
          </a:xfrm>
          <a:prstGeom prst="rect">
            <a:avLst/>
          </a:prstGeom>
          <a:ln>
            <a:noFill/>
          </a:ln>
          <a:effectLst>
            <a:softEdge rad="112500"/>
          </a:effectLst>
        </p:spPr>
      </p:pic>
      <p:pic>
        <p:nvPicPr>
          <p:cNvPr id="11" name="Symbol zastępczy zawartości 10" descr="Obraz zawierający dziecko, młode, chłopiec, mały&#10;&#10;Opis wygenerowany automatycznie">
            <a:extLst>
              <a:ext uri="{FF2B5EF4-FFF2-40B4-BE49-F238E27FC236}">
                <a16:creationId xmlns:a16="http://schemas.microsoft.com/office/drawing/2014/main" id="{A7DAAC47-FE69-4CA0-ABE0-C6319BD07333}"/>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371600" y="1240388"/>
            <a:ext cx="3465513" cy="3813175"/>
          </a:xfrm>
          <a:prstGeom prst="rect">
            <a:avLst/>
          </a:prstGeom>
          <a:ln>
            <a:noFill/>
          </a:ln>
          <a:effectLst>
            <a:softEdge rad="112500"/>
          </a:effectLst>
        </p:spPr>
      </p:pic>
    </p:spTree>
    <p:extLst>
      <p:ext uri="{BB962C8B-B14F-4D97-AF65-F5344CB8AC3E}">
        <p14:creationId xmlns:p14="http://schemas.microsoft.com/office/powerpoint/2010/main" val="6373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CC4005FD-98AA-4B75-9BFC-F0F2D4807422}"/>
              </a:ext>
            </a:extLst>
          </p:cNvPr>
          <p:cNvSpPr>
            <a:spLocks noGrp="1"/>
          </p:cNvSpPr>
          <p:nvPr>
            <p:ph type="ctrTitle"/>
          </p:nvPr>
        </p:nvSpPr>
        <p:spPr/>
        <p:txBody>
          <a:bodyPr/>
          <a:lstStyle/>
          <a:p>
            <a:endParaRPr lang="pl-PL" dirty="0"/>
          </a:p>
        </p:txBody>
      </p:sp>
      <p:sp>
        <p:nvSpPr>
          <p:cNvPr id="10" name="Podtytuł 9">
            <a:extLst>
              <a:ext uri="{FF2B5EF4-FFF2-40B4-BE49-F238E27FC236}">
                <a16:creationId xmlns:a16="http://schemas.microsoft.com/office/drawing/2014/main" id="{574065ED-AEA9-423D-8B5B-44A38E095FF9}"/>
              </a:ext>
            </a:extLst>
          </p:cNvPr>
          <p:cNvSpPr>
            <a:spLocks noGrp="1"/>
          </p:cNvSpPr>
          <p:nvPr>
            <p:ph type="subTitle" idx="1"/>
          </p:nvPr>
        </p:nvSpPr>
        <p:spPr/>
        <p:txBody>
          <a:bodyPr/>
          <a:lstStyle/>
          <a:p>
            <a:endParaRPr lang="pl-PL"/>
          </a:p>
        </p:txBody>
      </p:sp>
      <p:pic>
        <p:nvPicPr>
          <p:cNvPr id="6" name="Symbol zastępczy zawartości 5" descr="Obraz zawierający lodówka, pokryte, różne, wiele&#10;&#10;Opis wygenerowany automatycznie">
            <a:extLst>
              <a:ext uri="{FF2B5EF4-FFF2-40B4-BE49-F238E27FC236}">
                <a16:creationId xmlns:a16="http://schemas.microsoft.com/office/drawing/2014/main" id="{D0F3703C-E55C-4559-A572-1BC4BAA6962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459150" y="1381328"/>
            <a:ext cx="3854450" cy="4085617"/>
          </a:xfrm>
          <a:prstGeom prst="rect">
            <a:avLst/>
          </a:prstGeom>
          <a:ln>
            <a:noFill/>
          </a:ln>
          <a:effectLst>
            <a:softEdge rad="112500"/>
          </a:effectLst>
        </p:spPr>
      </p:pic>
      <p:pic>
        <p:nvPicPr>
          <p:cNvPr id="8" name="Symbol zastępczy zawartości 7" descr="Obraz zawierający osoba, młode, chłopiec, trzymający&#10;&#10;Opis wygenerowany automatycznie">
            <a:extLst>
              <a:ext uri="{FF2B5EF4-FFF2-40B4-BE49-F238E27FC236}">
                <a16:creationId xmlns:a16="http://schemas.microsoft.com/office/drawing/2014/main" id="{BF2BE37F-DC3A-4276-9DE2-F3AAD39CD08F}"/>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646625" y="1381328"/>
            <a:ext cx="4086225" cy="4085617"/>
          </a:xfrm>
          <a:prstGeom prst="rect">
            <a:avLst/>
          </a:prstGeom>
          <a:ln>
            <a:noFill/>
          </a:ln>
          <a:effectLst>
            <a:softEdge rad="112500"/>
          </a:effectLst>
        </p:spPr>
      </p:pic>
    </p:spTree>
    <p:extLst>
      <p:ext uri="{BB962C8B-B14F-4D97-AF65-F5344CB8AC3E}">
        <p14:creationId xmlns:p14="http://schemas.microsoft.com/office/powerpoint/2010/main" val="101554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73DEB2D9-D31C-463D-87CA-5970BCBFCC21}"/>
              </a:ext>
            </a:extLst>
          </p:cNvPr>
          <p:cNvSpPr>
            <a:spLocks noGrp="1"/>
          </p:cNvSpPr>
          <p:nvPr>
            <p:ph type="ctrTitle"/>
          </p:nvPr>
        </p:nvSpPr>
        <p:spPr/>
        <p:txBody>
          <a:bodyPr/>
          <a:lstStyle/>
          <a:p>
            <a:endParaRPr lang="pl-PL"/>
          </a:p>
        </p:txBody>
      </p:sp>
      <p:sp>
        <p:nvSpPr>
          <p:cNvPr id="10" name="Podtytuł 9">
            <a:extLst>
              <a:ext uri="{FF2B5EF4-FFF2-40B4-BE49-F238E27FC236}">
                <a16:creationId xmlns:a16="http://schemas.microsoft.com/office/drawing/2014/main" id="{8AE1AD79-0B92-420B-AC4C-CDACB60F7C5C}"/>
              </a:ext>
            </a:extLst>
          </p:cNvPr>
          <p:cNvSpPr>
            <a:spLocks noGrp="1"/>
          </p:cNvSpPr>
          <p:nvPr>
            <p:ph type="subTitle" idx="1"/>
          </p:nvPr>
        </p:nvSpPr>
        <p:spPr/>
        <p:txBody>
          <a:bodyPr/>
          <a:lstStyle/>
          <a:p>
            <a:endParaRPr lang="pl-PL"/>
          </a:p>
        </p:txBody>
      </p:sp>
      <p:pic>
        <p:nvPicPr>
          <p:cNvPr id="6" name="Symbol zastępczy zawartości 5">
            <a:extLst>
              <a:ext uri="{FF2B5EF4-FFF2-40B4-BE49-F238E27FC236}">
                <a16:creationId xmlns:a16="http://schemas.microsoft.com/office/drawing/2014/main" id="{81350B30-509D-44EE-9ACA-037CA7D5AA55}"/>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478604" y="1341673"/>
            <a:ext cx="4120104" cy="4134999"/>
          </a:xfrm>
          <a:prstGeom prst="rect">
            <a:avLst/>
          </a:prstGeom>
          <a:ln>
            <a:noFill/>
          </a:ln>
          <a:effectLst>
            <a:softEdge rad="112500"/>
          </a:effectLst>
        </p:spPr>
      </p:pic>
      <p:pic>
        <p:nvPicPr>
          <p:cNvPr id="8" name="Symbol zastępczy zawartości 7" descr="Obraz zawierający osoba, wewnątrz, dziecko, chłopiec&#10;&#10;Opis wygenerowany automatycznie">
            <a:extLst>
              <a:ext uri="{FF2B5EF4-FFF2-40B4-BE49-F238E27FC236}">
                <a16:creationId xmlns:a16="http://schemas.microsoft.com/office/drawing/2014/main" id="{5D5ABF39-2164-4490-854A-68DA33CE0EA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84068" y="1341673"/>
            <a:ext cx="4429328" cy="4134999"/>
          </a:xfrm>
          <a:prstGeom prst="rect">
            <a:avLst/>
          </a:prstGeom>
          <a:ln>
            <a:noFill/>
          </a:ln>
          <a:effectLst>
            <a:softEdge rad="112500"/>
          </a:effectLst>
        </p:spPr>
      </p:pic>
    </p:spTree>
    <p:extLst>
      <p:ext uri="{BB962C8B-B14F-4D97-AF65-F5344CB8AC3E}">
        <p14:creationId xmlns:p14="http://schemas.microsoft.com/office/powerpoint/2010/main" val="296057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E028A1-D8D4-44D2-8053-965308D5286D}"/>
              </a:ext>
            </a:extLst>
          </p:cNvPr>
          <p:cNvSpPr>
            <a:spLocks noGrp="1"/>
          </p:cNvSpPr>
          <p:nvPr>
            <p:ph type="title"/>
          </p:nvPr>
        </p:nvSpPr>
        <p:spPr/>
        <p:txBody>
          <a:bodyPr anchor="ctr">
            <a:normAutofit/>
          </a:bodyPr>
          <a:lstStyle/>
          <a:p>
            <a:pPr algn="ctr"/>
            <a:r>
              <a:rPr lang="pl-PL" b="1" dirty="0">
                <a:solidFill>
                  <a:srgbClr val="FF0000"/>
                </a:solidFill>
              </a:rPr>
              <a:t>KODEKS GRUPOWY</a:t>
            </a:r>
          </a:p>
        </p:txBody>
      </p:sp>
      <p:pic>
        <p:nvPicPr>
          <p:cNvPr id="5" name="Symbol zastępczy zawartości 4" descr="Obraz zawierający pomieszczenie, grupa&#10;&#10;Opis wygenerowany automatycznie">
            <a:extLst>
              <a:ext uri="{FF2B5EF4-FFF2-40B4-BE49-F238E27FC236}">
                <a16:creationId xmlns:a16="http://schemas.microsoft.com/office/drawing/2014/main" id="{DCBEA3C9-8327-4786-840C-B22896B350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8549" y="2103438"/>
            <a:ext cx="2811065" cy="3748087"/>
          </a:xfrm>
          <a:prstGeom prst="rect">
            <a:avLst/>
          </a:prstGeom>
          <a:ln>
            <a:noFill/>
          </a:ln>
          <a:effectLst>
            <a:softEdge rad="112500"/>
          </a:effectLst>
        </p:spPr>
      </p:pic>
      <p:pic>
        <p:nvPicPr>
          <p:cNvPr id="8" name="Symbol zastępczy zawartości 7" descr="Obraz zawierający zasłona, pomieszczenie&#10;&#10;Opis wygenerowany automatycznie">
            <a:extLst>
              <a:ext uri="{FF2B5EF4-FFF2-40B4-BE49-F238E27FC236}">
                <a16:creationId xmlns:a16="http://schemas.microsoft.com/office/drawing/2014/main" id="{84C7EAB1-B6D1-4C7C-BC42-40D35C8D94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44981" y="2103438"/>
            <a:ext cx="2805876" cy="3748087"/>
          </a:xfrm>
          <a:prstGeom prst="rect">
            <a:avLst/>
          </a:prstGeom>
          <a:ln>
            <a:noFill/>
          </a:ln>
          <a:effectLst>
            <a:softEdge rad="112500"/>
          </a:effectLst>
        </p:spPr>
      </p:pic>
    </p:spTree>
    <p:extLst>
      <p:ext uri="{BB962C8B-B14F-4D97-AF65-F5344CB8AC3E}">
        <p14:creationId xmlns:p14="http://schemas.microsoft.com/office/powerpoint/2010/main" val="2266933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ymbol zastępczy zawartości 13" descr="Obraz zawierający budynek, wiele, pokryte, pęk&#10;&#10;Opis wygenerowany automatycznie">
            <a:extLst>
              <a:ext uri="{FF2B5EF4-FFF2-40B4-BE49-F238E27FC236}">
                <a16:creationId xmlns:a16="http://schemas.microsoft.com/office/drawing/2014/main" id="{3FA0FF52-32C5-4814-A033-84FA6BB059FD}"/>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20461" r="10465" b="-1"/>
          <a:stretch/>
        </p:blipFill>
        <p:spPr>
          <a:xfrm>
            <a:off x="643467" y="643467"/>
            <a:ext cx="5130799" cy="5571066"/>
          </a:xfrm>
          <a:prstGeom prst="rect">
            <a:avLst/>
          </a:prstGeom>
        </p:spPr>
      </p:pic>
      <p:sp>
        <p:nvSpPr>
          <p:cNvPr id="23" name="Rectangle 22">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ymbol zastępczy zawartości 11" descr="Obraz zawierający stół, pomieszczenie&#10;&#10;Opis wygenerowany automatycznie">
            <a:extLst>
              <a:ext uri="{FF2B5EF4-FFF2-40B4-BE49-F238E27FC236}">
                <a16:creationId xmlns:a16="http://schemas.microsoft.com/office/drawing/2014/main" id="{7CB278D4-3A56-44BD-952E-A6356F84F4A9}"/>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r="18566" b="2"/>
          <a:stretch/>
        </p:blipFill>
        <p:spPr>
          <a:xfrm rot="5400000">
            <a:off x="6192011" y="863600"/>
            <a:ext cx="5571066" cy="5130799"/>
          </a:xfrm>
          <a:prstGeom prst="rect">
            <a:avLst/>
          </a:prstGeom>
        </p:spPr>
      </p:pic>
    </p:spTree>
    <p:extLst>
      <p:ext uri="{BB962C8B-B14F-4D97-AF65-F5344CB8AC3E}">
        <p14:creationId xmlns:p14="http://schemas.microsoft.com/office/powerpoint/2010/main" val="4264508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6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osoba, dziecko, mały, wewnątrz&#10;&#10;Opis wygenerowany automatycznie">
            <a:extLst>
              <a:ext uri="{FF2B5EF4-FFF2-40B4-BE49-F238E27FC236}">
                <a16:creationId xmlns:a16="http://schemas.microsoft.com/office/drawing/2014/main" id="{298E0BE8-D927-4D11-B7B0-4E8CC2A7B2A5}"/>
              </a:ext>
            </a:extLst>
          </p:cNvPr>
          <p:cNvPicPr>
            <a:picLocks noChangeAspect="1"/>
          </p:cNvPicPr>
          <p:nvPr/>
        </p:nvPicPr>
        <p:blipFill rotWithShape="1">
          <a:blip r:embed="rId2">
            <a:extLst>
              <a:ext uri="{28A0092B-C50C-407E-A947-70E740481C1C}">
                <a14:useLocalDpi xmlns:a14="http://schemas.microsoft.com/office/drawing/2010/main" val="0"/>
              </a:ext>
            </a:extLst>
          </a:blip>
          <a:srcRect t="16444" b="1355"/>
          <a:stretch/>
        </p:blipFill>
        <p:spPr>
          <a:xfrm>
            <a:off x="3700101" y="803063"/>
            <a:ext cx="4791797" cy="5251874"/>
          </a:xfrm>
          <a:prstGeom prst="rect">
            <a:avLst/>
          </a:prstGeom>
        </p:spPr>
      </p:pic>
    </p:spTree>
    <p:extLst>
      <p:ext uri="{BB962C8B-B14F-4D97-AF65-F5344CB8AC3E}">
        <p14:creationId xmlns:p14="http://schemas.microsoft.com/office/powerpoint/2010/main" val="2128006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CFE653B-4B6D-40A6-BB90-D26947DF0EA8}"/>
              </a:ext>
            </a:extLst>
          </p:cNvPr>
          <p:cNvSpPr>
            <a:spLocks noGrp="1"/>
          </p:cNvSpPr>
          <p:nvPr>
            <p:ph type="title"/>
          </p:nvPr>
        </p:nvSpPr>
        <p:spPr>
          <a:xfrm>
            <a:off x="1451580" y="804520"/>
            <a:ext cx="5550355" cy="1049235"/>
          </a:xfrm>
        </p:spPr>
        <p:txBody>
          <a:bodyPr vert="horz" lIns="91440" tIns="45720" rIns="91440" bIns="45720" rtlCol="0" anchor="t">
            <a:normAutofit/>
          </a:bodyPr>
          <a:lstStyle/>
          <a:p>
            <a:r>
              <a:rPr lang="en-US" sz="3200" b="1" dirty="0" err="1">
                <a:solidFill>
                  <a:schemeClr val="accent2">
                    <a:lumMod val="75000"/>
                  </a:schemeClr>
                </a:solidFill>
              </a:rPr>
              <a:t>Edukacja</a:t>
            </a:r>
            <a:r>
              <a:rPr lang="en-US" sz="3200" b="1" dirty="0">
                <a:solidFill>
                  <a:schemeClr val="accent2">
                    <a:lumMod val="75000"/>
                  </a:schemeClr>
                </a:solidFill>
              </a:rPr>
              <a:t> </a:t>
            </a:r>
            <a:r>
              <a:rPr lang="en-US" sz="3200" b="1" dirty="0" err="1">
                <a:solidFill>
                  <a:schemeClr val="accent2">
                    <a:lumMod val="75000"/>
                  </a:schemeClr>
                </a:solidFill>
              </a:rPr>
              <a:t>według</a:t>
            </a:r>
            <a:r>
              <a:rPr lang="en-US" sz="3200" b="1" dirty="0">
                <a:solidFill>
                  <a:schemeClr val="accent2">
                    <a:lumMod val="75000"/>
                  </a:schemeClr>
                </a:solidFill>
              </a:rPr>
              <a:t> </a:t>
            </a:r>
            <a:r>
              <a:rPr lang="en-US" sz="3200" b="1" dirty="0" err="1">
                <a:solidFill>
                  <a:schemeClr val="accent2">
                    <a:lumMod val="75000"/>
                  </a:schemeClr>
                </a:solidFill>
              </a:rPr>
              <a:t>planu</a:t>
            </a:r>
            <a:r>
              <a:rPr lang="en-US" sz="3200" b="1" dirty="0">
                <a:solidFill>
                  <a:schemeClr val="accent2">
                    <a:lumMod val="75000"/>
                  </a:schemeClr>
                </a:solidFill>
              </a:rPr>
              <a:t> </a:t>
            </a:r>
            <a:r>
              <a:rPr lang="en-US" sz="3200" b="1" dirty="0" err="1">
                <a:solidFill>
                  <a:schemeClr val="accent2">
                    <a:lumMod val="75000"/>
                  </a:schemeClr>
                </a:solidFill>
              </a:rPr>
              <a:t>daltońskiego</a:t>
            </a:r>
            <a:endParaRPr lang="en-US" sz="3200" b="1" dirty="0">
              <a:solidFill>
                <a:schemeClr val="accent2">
                  <a:lumMod val="75000"/>
                </a:schemeClr>
              </a:solidFill>
            </a:endParaRPr>
          </a:p>
        </p:txBody>
      </p:sp>
      <p:pic>
        <p:nvPicPr>
          <p:cNvPr id="7" name="Symbol zastępczy zawartości 6" descr="Obraz zawierający zdjęcie, osoba, wewnątrz, kobieta&#10;&#10;Opis wygenerowany automatycznie">
            <a:extLst>
              <a:ext uri="{FF2B5EF4-FFF2-40B4-BE49-F238E27FC236}">
                <a16:creationId xmlns:a16="http://schemas.microsoft.com/office/drawing/2014/main" id="{99AFE7B1-C22C-4124-837C-50B724F7E2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41" r="3504" b="-4"/>
          <a:stretch/>
        </p:blipFill>
        <p:spPr>
          <a:xfrm>
            <a:off x="8116373" y="1116345"/>
            <a:ext cx="2922415" cy="3866172"/>
          </a:xfrm>
          <a:prstGeom prst="rect">
            <a:avLst/>
          </a:prstGeom>
          <a:ln>
            <a:noFill/>
          </a:ln>
          <a:effectLst>
            <a:softEdge rad="112500"/>
          </a:effectLst>
        </p:spPr>
      </p:pic>
      <p:sp>
        <p:nvSpPr>
          <p:cNvPr id="3" name="Symbol zastępczy tekstu 2">
            <a:extLst>
              <a:ext uri="{FF2B5EF4-FFF2-40B4-BE49-F238E27FC236}">
                <a16:creationId xmlns:a16="http://schemas.microsoft.com/office/drawing/2014/main" id="{DB8A4C4D-8C65-47B8-92EC-312D1F3C6887}"/>
              </a:ext>
            </a:extLst>
          </p:cNvPr>
          <p:cNvSpPr>
            <a:spLocks noGrp="1"/>
          </p:cNvSpPr>
          <p:nvPr>
            <p:ph type="body" sz="half" idx="2"/>
          </p:nvPr>
        </p:nvSpPr>
        <p:spPr>
          <a:xfrm>
            <a:off x="1451580" y="2015732"/>
            <a:ext cx="5550355" cy="3450613"/>
          </a:xfrm>
        </p:spPr>
        <p:txBody>
          <a:bodyPr vert="horz" lIns="91440" tIns="45720" rIns="91440" bIns="45720" rtlCol="0" anchor="t">
            <a:normAutofit fontScale="85000" lnSpcReduction="10000"/>
          </a:bodyPr>
          <a:lstStyle/>
          <a:p>
            <a:pPr algn="ctr"/>
            <a:r>
              <a:rPr lang="pl-PL" b="1" dirty="0"/>
              <a:t>       </a:t>
            </a:r>
            <a:r>
              <a:rPr lang="en-US" sz="2000" b="1" dirty="0" err="1">
                <a:solidFill>
                  <a:schemeClr val="accent2">
                    <a:lumMod val="50000"/>
                  </a:schemeClr>
                </a:solidFill>
              </a:rPr>
              <a:t>Twórczynią</a:t>
            </a:r>
            <a:r>
              <a:rPr lang="en-US" sz="2000" b="1" dirty="0">
                <a:solidFill>
                  <a:schemeClr val="accent2">
                    <a:lumMod val="50000"/>
                  </a:schemeClr>
                </a:solidFill>
              </a:rPr>
              <a:t> </a:t>
            </a:r>
            <a:r>
              <a:rPr lang="en-US" sz="2000" b="1" dirty="0" err="1">
                <a:solidFill>
                  <a:schemeClr val="accent2">
                    <a:lumMod val="50000"/>
                  </a:schemeClr>
                </a:solidFill>
              </a:rPr>
              <a:t>tego</a:t>
            </a:r>
            <a:r>
              <a:rPr lang="en-US" sz="2000" b="1" dirty="0">
                <a:solidFill>
                  <a:schemeClr val="accent2">
                    <a:lumMod val="50000"/>
                  </a:schemeClr>
                </a:solidFill>
              </a:rPr>
              <a:t> </a:t>
            </a:r>
            <a:r>
              <a:rPr lang="en-US" sz="2000" b="1" dirty="0" err="1">
                <a:solidFill>
                  <a:schemeClr val="accent2">
                    <a:lumMod val="50000"/>
                  </a:schemeClr>
                </a:solidFill>
              </a:rPr>
              <a:t>systemu</a:t>
            </a:r>
            <a:r>
              <a:rPr lang="en-US" sz="2000" b="1" dirty="0">
                <a:solidFill>
                  <a:schemeClr val="accent2">
                    <a:lumMod val="50000"/>
                  </a:schemeClr>
                </a:solidFill>
              </a:rPr>
              <a:t> jest </a:t>
            </a:r>
            <a:r>
              <a:rPr lang="en-US" sz="2000" b="1" dirty="0" err="1">
                <a:solidFill>
                  <a:schemeClr val="accent2">
                    <a:lumMod val="50000"/>
                  </a:schemeClr>
                </a:solidFill>
              </a:rPr>
              <a:t>amerykańska</a:t>
            </a:r>
            <a:r>
              <a:rPr lang="en-US" sz="2000" b="1" dirty="0">
                <a:solidFill>
                  <a:schemeClr val="accent2">
                    <a:lumMod val="50000"/>
                  </a:schemeClr>
                </a:solidFill>
              </a:rPr>
              <a:t> </a:t>
            </a:r>
            <a:r>
              <a:rPr lang="en-US" sz="2000" b="1" dirty="0" err="1">
                <a:solidFill>
                  <a:schemeClr val="accent2">
                    <a:lumMod val="50000"/>
                  </a:schemeClr>
                </a:solidFill>
              </a:rPr>
              <a:t>nauczycielka</a:t>
            </a:r>
            <a:r>
              <a:rPr lang="en-US" sz="2000" b="1" dirty="0">
                <a:solidFill>
                  <a:schemeClr val="accent2">
                    <a:lumMod val="50000"/>
                  </a:schemeClr>
                </a:solidFill>
              </a:rPr>
              <a:t> Helena Parkhurst (1887-1957), </a:t>
            </a:r>
            <a:r>
              <a:rPr lang="en-US" sz="2000" b="1" dirty="0" err="1">
                <a:solidFill>
                  <a:schemeClr val="accent2">
                    <a:lumMod val="50000"/>
                  </a:schemeClr>
                </a:solidFill>
              </a:rPr>
              <a:t>która</a:t>
            </a:r>
            <a:r>
              <a:rPr lang="en-US" sz="2000" b="1" dirty="0">
                <a:solidFill>
                  <a:schemeClr val="accent2">
                    <a:lumMod val="50000"/>
                  </a:schemeClr>
                </a:solidFill>
              </a:rPr>
              <a:t> </a:t>
            </a:r>
            <a:r>
              <a:rPr lang="en-US" sz="2000" b="1" dirty="0" err="1">
                <a:solidFill>
                  <a:schemeClr val="accent2">
                    <a:lumMod val="50000"/>
                  </a:schemeClr>
                </a:solidFill>
              </a:rPr>
              <a:t>przedstawiła</a:t>
            </a:r>
            <a:r>
              <a:rPr lang="en-US" sz="2000" b="1" dirty="0">
                <a:solidFill>
                  <a:schemeClr val="accent2">
                    <a:lumMod val="50000"/>
                  </a:schemeClr>
                </a:solidFill>
              </a:rPr>
              <a:t> </a:t>
            </a:r>
            <a:r>
              <a:rPr lang="en-US" sz="2000" b="1" dirty="0" err="1">
                <a:solidFill>
                  <a:schemeClr val="accent2">
                    <a:lumMod val="50000"/>
                  </a:schemeClr>
                </a:solidFill>
              </a:rPr>
              <a:t>swą</a:t>
            </a:r>
            <a:r>
              <a:rPr lang="en-US" sz="2000" b="1" dirty="0">
                <a:solidFill>
                  <a:schemeClr val="accent2">
                    <a:lumMod val="50000"/>
                  </a:schemeClr>
                </a:solidFill>
              </a:rPr>
              <a:t> </a:t>
            </a:r>
            <a:r>
              <a:rPr lang="en-US" sz="2000" b="1" dirty="0" err="1">
                <a:solidFill>
                  <a:schemeClr val="accent2">
                    <a:lumMod val="50000"/>
                  </a:schemeClr>
                </a:solidFill>
              </a:rPr>
              <a:t>koncepcję</a:t>
            </a:r>
            <a:r>
              <a:rPr lang="en-US" sz="2000" b="1" dirty="0">
                <a:solidFill>
                  <a:schemeClr val="accent2">
                    <a:lumMod val="50000"/>
                  </a:schemeClr>
                </a:solidFill>
              </a:rPr>
              <a:t> w </a:t>
            </a:r>
            <a:r>
              <a:rPr lang="en-US" sz="2000" b="1" dirty="0" err="1">
                <a:solidFill>
                  <a:schemeClr val="accent2">
                    <a:lumMod val="50000"/>
                  </a:schemeClr>
                </a:solidFill>
              </a:rPr>
              <a:t>książce</a:t>
            </a:r>
            <a:r>
              <a:rPr lang="en-US" sz="2000" b="1" dirty="0">
                <a:solidFill>
                  <a:schemeClr val="accent2">
                    <a:lumMod val="50000"/>
                  </a:schemeClr>
                </a:solidFill>
              </a:rPr>
              <a:t> pt. „</a:t>
            </a:r>
            <a:r>
              <a:rPr lang="en-US" sz="2000" b="1" dirty="0" err="1">
                <a:solidFill>
                  <a:schemeClr val="accent2">
                    <a:lumMod val="50000"/>
                  </a:schemeClr>
                </a:solidFill>
              </a:rPr>
              <a:t>Wykształcenie</a:t>
            </a:r>
            <a:r>
              <a:rPr lang="en-US" sz="2000" b="1" dirty="0">
                <a:solidFill>
                  <a:schemeClr val="accent2">
                    <a:lumMod val="50000"/>
                  </a:schemeClr>
                </a:solidFill>
              </a:rPr>
              <a:t> </a:t>
            </a:r>
            <a:r>
              <a:rPr lang="en-US" sz="2000" b="1" dirty="0" err="1">
                <a:solidFill>
                  <a:schemeClr val="accent2">
                    <a:lumMod val="50000"/>
                  </a:schemeClr>
                </a:solidFill>
              </a:rPr>
              <a:t>wg</a:t>
            </a:r>
            <a:r>
              <a:rPr lang="en-US" sz="2000" b="1" dirty="0">
                <a:solidFill>
                  <a:schemeClr val="accent2">
                    <a:lumMod val="50000"/>
                  </a:schemeClr>
                </a:solidFill>
              </a:rPr>
              <a:t> </a:t>
            </a:r>
            <a:r>
              <a:rPr lang="en-US" sz="2000" b="1" dirty="0" err="1">
                <a:solidFill>
                  <a:schemeClr val="accent2">
                    <a:lumMod val="50000"/>
                  </a:schemeClr>
                </a:solidFill>
              </a:rPr>
              <a:t>planu</a:t>
            </a:r>
            <a:r>
              <a:rPr lang="en-US" sz="2000" b="1" dirty="0">
                <a:solidFill>
                  <a:schemeClr val="accent2">
                    <a:lumMod val="50000"/>
                  </a:schemeClr>
                </a:solidFill>
              </a:rPr>
              <a:t> </a:t>
            </a:r>
            <a:r>
              <a:rPr lang="en-US" sz="2000" b="1" dirty="0" err="1">
                <a:solidFill>
                  <a:schemeClr val="accent2">
                    <a:lumMod val="50000"/>
                  </a:schemeClr>
                </a:solidFill>
              </a:rPr>
              <a:t>daltońskiego</a:t>
            </a:r>
            <a:r>
              <a:rPr lang="en-US" sz="2000" b="1" dirty="0">
                <a:solidFill>
                  <a:schemeClr val="accent2">
                    <a:lumMod val="50000"/>
                  </a:schemeClr>
                </a:solidFill>
              </a:rPr>
              <a:t>”.</a:t>
            </a:r>
            <a:endParaRPr lang="pl-PL" sz="2000" b="1" dirty="0">
              <a:solidFill>
                <a:schemeClr val="accent2">
                  <a:lumMod val="50000"/>
                </a:schemeClr>
              </a:solidFill>
            </a:endParaRPr>
          </a:p>
          <a:p>
            <a:pPr algn="ctr"/>
            <a:r>
              <a:rPr lang="pl-PL" sz="2200" b="1" dirty="0">
                <a:solidFill>
                  <a:srgbClr val="002060"/>
                </a:solidFill>
                <a:latin typeface="Calibri" panose="020F0502020204030204" pitchFamily="34" charset="0"/>
                <a:ea typeface="Times New Roman" panose="02020603050405020304" pitchFamily="18" charset="0"/>
                <a:cs typeface="Arial" panose="020B0604020202020204" pitchFamily="34" charset="0"/>
              </a:rPr>
              <a:t>Helen </a:t>
            </a:r>
            <a:r>
              <a:rPr lang="pl-PL" sz="2200" b="1"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Parkhurst</a:t>
            </a:r>
            <a:r>
              <a:rPr lang="pl-PL" sz="2200" b="1" dirty="0">
                <a:solidFill>
                  <a:srgbClr val="002060"/>
                </a:solidFill>
                <a:latin typeface="Calibri" panose="020F0502020204030204" pitchFamily="34" charset="0"/>
                <a:ea typeface="Times New Roman" panose="02020603050405020304" pitchFamily="18" charset="0"/>
                <a:cs typeface="Arial" panose="020B0604020202020204" pitchFamily="34" charset="0"/>
              </a:rPr>
              <a:t> była </a:t>
            </a:r>
            <a:r>
              <a:rPr lang="pl-PL" sz="2200" b="1" dirty="0">
                <a:solidFill>
                  <a:srgbClr val="002060"/>
                </a:solidFill>
                <a:effectLst/>
                <a:latin typeface="Calibri" panose="020F0502020204030204" pitchFamily="34" charset="0"/>
                <a:ea typeface="Times New Roman" panose="02020603050405020304" pitchFamily="18" charset="0"/>
                <a:cs typeface="Arial" panose="020B0604020202020204" pitchFamily="34" charset="0"/>
              </a:rPr>
              <a:t>przekonana, że najlepiej jest, kiedy dziecko przejmuje odpowiedzialność za własną edukację, a dorosły zamiast transmisyjnego źródła – staje się wspierającym te starania przewodnikiem i mentorem.</a:t>
            </a:r>
            <a:endParaRPr lang="pl-PL" sz="2200" b="1" dirty="0">
              <a:solidFill>
                <a:srgbClr val="002060"/>
              </a:solidFill>
              <a:effectLst/>
              <a:latin typeface="Times New Roman" panose="02020603050405020304" pitchFamily="18" charset="0"/>
              <a:ea typeface="Times New Roman" panose="02020603050405020304" pitchFamily="18" charset="0"/>
            </a:endParaRPr>
          </a:p>
          <a:p>
            <a:pPr algn="ctr"/>
            <a:endParaRPr lang="pl-PL" sz="2000" b="1" dirty="0">
              <a:solidFill>
                <a:schemeClr val="accent2">
                  <a:lumMod val="50000"/>
                </a:schemeClr>
              </a:solidFill>
            </a:endParaRPr>
          </a:p>
          <a:p>
            <a:pPr algn="r"/>
            <a:r>
              <a:rPr lang="pl-PL" sz="2000" b="1" i="1" dirty="0">
                <a:solidFill>
                  <a:srgbClr val="C00000"/>
                </a:solidFill>
              </a:rPr>
              <a:t>      </a:t>
            </a:r>
            <a:r>
              <a:rPr lang="en-US" sz="2000" b="1" i="1" dirty="0">
                <a:solidFill>
                  <a:srgbClr val="C00000"/>
                </a:solidFill>
              </a:rPr>
              <a:t> </a:t>
            </a:r>
            <a:endParaRPr lang="pl-PL" sz="2000" b="1" i="1" dirty="0">
              <a:solidFill>
                <a:srgbClr val="C00000"/>
              </a:solidFill>
            </a:endParaRPr>
          </a:p>
        </p:txBody>
      </p:sp>
    </p:spTree>
    <p:extLst>
      <p:ext uri="{BB962C8B-B14F-4D97-AF65-F5344CB8AC3E}">
        <p14:creationId xmlns:p14="http://schemas.microsoft.com/office/powerpoint/2010/main" val="1281310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3D191FBA-B573-4166-8362-EB09A4988BAD}"/>
              </a:ext>
            </a:extLst>
          </p:cNvPr>
          <p:cNvSpPr>
            <a:spLocks noGrp="1"/>
          </p:cNvSpPr>
          <p:nvPr>
            <p:ph type="title"/>
          </p:nvPr>
        </p:nvSpPr>
        <p:spPr/>
        <p:txBody>
          <a:bodyPr/>
          <a:lstStyle/>
          <a:p>
            <a:pPr algn="ctr"/>
            <a:r>
              <a:rPr lang="pl-PL" b="1" dirty="0">
                <a:solidFill>
                  <a:srgbClr val="008000"/>
                </a:solidFill>
                <a:effectLst>
                  <a:outerShdw blurRad="38100" dist="38100" dir="2700000" algn="tl">
                    <a:srgbClr val="000000">
                      <a:alpha val="43137"/>
                    </a:srgbClr>
                  </a:outerShdw>
                </a:effectLst>
              </a:rPr>
              <a:t>KALENDARZ POGODY</a:t>
            </a:r>
          </a:p>
        </p:txBody>
      </p:sp>
      <p:pic>
        <p:nvPicPr>
          <p:cNvPr id="3" name="Symbol zastępczy zawartości 2" descr="Obraz zawierający lodówka, dziecko, młode, stojące&#10;&#10;Opis wygenerowany automatycznie">
            <a:extLst>
              <a:ext uri="{FF2B5EF4-FFF2-40B4-BE49-F238E27FC236}">
                <a16:creationId xmlns:a16="http://schemas.microsoft.com/office/drawing/2014/main" id="{275A4800-3B20-43D7-9086-79BC3EB4D7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8549" y="2103438"/>
            <a:ext cx="2811065" cy="3748087"/>
          </a:xfrm>
          <a:prstGeom prst="rect">
            <a:avLst/>
          </a:prstGeom>
          <a:ln>
            <a:noFill/>
          </a:ln>
          <a:effectLst>
            <a:softEdge rad="112500"/>
          </a:effectLst>
        </p:spPr>
      </p:pic>
      <p:pic>
        <p:nvPicPr>
          <p:cNvPr id="8" name="Symbol zastępczy zawartości 7" descr="Obraz zawierający pomieszczenie&#10;&#10;Opis wygenerowany automatycznie">
            <a:extLst>
              <a:ext uri="{FF2B5EF4-FFF2-40B4-BE49-F238E27FC236}">
                <a16:creationId xmlns:a16="http://schemas.microsoft.com/office/drawing/2014/main" id="{D22FD58E-F8A9-471E-BECA-6A1C2D118D6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0638" y="2194340"/>
            <a:ext cx="4754562" cy="3566282"/>
          </a:xfrm>
          <a:prstGeom prst="rect">
            <a:avLst/>
          </a:prstGeom>
          <a:ln>
            <a:noFill/>
          </a:ln>
          <a:effectLst>
            <a:softEdge rad="112500"/>
          </a:effectLst>
        </p:spPr>
      </p:pic>
    </p:spTree>
    <p:extLst>
      <p:ext uri="{BB962C8B-B14F-4D97-AF65-F5344CB8AC3E}">
        <p14:creationId xmlns:p14="http://schemas.microsoft.com/office/powerpoint/2010/main" val="24580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budynek, wiele, siedzi, stół&#10;&#10;Opis wygenerowany automatycznie">
            <a:extLst>
              <a:ext uri="{FF2B5EF4-FFF2-40B4-BE49-F238E27FC236}">
                <a16:creationId xmlns:a16="http://schemas.microsoft.com/office/drawing/2014/main" id="{FF9EDC58-5CC8-4124-9E0B-2622952D678D}"/>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26521" r="-1" b="35164"/>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09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Symbol zastępczy zawartości 7" descr="Obraz zawierający budynek, wiele, zdjęcie, pęk&#10;&#10;Opis wygenerowany automatycznie">
            <a:extLst>
              <a:ext uri="{FF2B5EF4-FFF2-40B4-BE49-F238E27FC236}">
                <a16:creationId xmlns:a16="http://schemas.microsoft.com/office/drawing/2014/main" id="{0B218116-0163-4697-82FF-F257A23A9844}"/>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3467" y="1444625"/>
            <a:ext cx="5291667" cy="3968750"/>
          </a:xfrm>
          <a:prstGeom prst="rect">
            <a:avLst/>
          </a:prstGeom>
        </p:spPr>
      </p:pic>
      <p:pic>
        <p:nvPicPr>
          <p:cNvPr id="10" name="Symbol zastępczy zawartości 9" descr="Obraz zawierający pomieszczenie, stół, wiele, pudełko&#10;&#10;Opis wygenerowany automatycznie">
            <a:extLst>
              <a:ext uri="{FF2B5EF4-FFF2-40B4-BE49-F238E27FC236}">
                <a16:creationId xmlns:a16="http://schemas.microsoft.com/office/drawing/2014/main" id="{861A8BDB-2871-45FE-870D-B26C18ADD1E5}"/>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813550" y="643467"/>
            <a:ext cx="4178299" cy="5571066"/>
          </a:xfrm>
          <a:prstGeom prst="rect">
            <a:avLst/>
          </a:prstGeom>
        </p:spPr>
      </p:pic>
      <p:sp>
        <p:nvSpPr>
          <p:cNvPr id="2" name="Tytuł 1">
            <a:extLst>
              <a:ext uri="{FF2B5EF4-FFF2-40B4-BE49-F238E27FC236}">
                <a16:creationId xmlns:a16="http://schemas.microsoft.com/office/drawing/2014/main" id="{27328EF8-B5D7-4B46-B4D6-F68E08EDA54E}"/>
              </a:ext>
            </a:extLst>
          </p:cNvPr>
          <p:cNvSpPr>
            <a:spLocks noGrp="1"/>
          </p:cNvSpPr>
          <p:nvPr>
            <p:ph type="title" idx="4294967295"/>
          </p:nvPr>
        </p:nvSpPr>
        <p:spPr>
          <a:xfrm>
            <a:off x="0" y="642938"/>
            <a:ext cx="10058400" cy="1371600"/>
          </a:xfrm>
        </p:spPr>
        <p:txBody>
          <a:bodyPr>
            <a:normAutofit/>
          </a:bodyPr>
          <a:lstStyle/>
          <a:p>
            <a:pPr algn="ctr"/>
            <a:r>
              <a:rPr lang="pl-PL" b="1" dirty="0">
                <a:solidFill>
                  <a:schemeClr val="tx1">
                    <a:lumMod val="75000"/>
                    <a:lumOff val="25000"/>
                  </a:schemeClr>
                </a:solidFill>
                <a:effectLst>
                  <a:outerShdw blurRad="38100" dist="38100" dir="2700000" algn="tl">
                    <a:srgbClr val="000000">
                      <a:alpha val="43137"/>
                    </a:srgbClr>
                  </a:outerShdw>
                </a:effectLst>
                <a:latin typeface="Abadi Extra Light" panose="020B0604020202020204" pitchFamily="34" charset="0"/>
              </a:rPr>
              <a:t>KALENDARZ URODZIN</a:t>
            </a:r>
          </a:p>
        </p:txBody>
      </p:sp>
    </p:spTree>
    <p:extLst>
      <p:ext uri="{BB962C8B-B14F-4D97-AF65-F5344CB8AC3E}">
        <p14:creationId xmlns:p14="http://schemas.microsoft.com/office/powerpoint/2010/main" val="4290874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6D2B71-FFFC-4588-BAC2-72AB6221FC94}"/>
              </a:ext>
            </a:extLst>
          </p:cNvPr>
          <p:cNvSpPr>
            <a:spLocks noGrp="1"/>
          </p:cNvSpPr>
          <p:nvPr>
            <p:ph type="title"/>
          </p:nvPr>
        </p:nvSpPr>
        <p:spPr/>
        <p:txBody>
          <a:bodyPr/>
          <a:lstStyle/>
          <a:p>
            <a:pPr algn="ctr"/>
            <a:r>
              <a:rPr lang="pl-PL" b="1" dirty="0">
                <a:solidFill>
                  <a:schemeClr val="accent2">
                    <a:lumMod val="75000"/>
                  </a:schemeClr>
                </a:solidFill>
                <a:effectLst>
                  <a:outerShdw blurRad="38100" dist="38100" dir="2700000" algn="tl">
                    <a:srgbClr val="000000">
                      <a:alpha val="43137"/>
                    </a:srgbClr>
                  </a:outerShdw>
                </a:effectLst>
              </a:rPr>
              <a:t>INSTRUKCJE CZYNNOŚCIOWE</a:t>
            </a:r>
          </a:p>
        </p:txBody>
      </p:sp>
      <p:sp>
        <p:nvSpPr>
          <p:cNvPr id="3" name="Symbol zastępczy zawartości 2">
            <a:extLst>
              <a:ext uri="{FF2B5EF4-FFF2-40B4-BE49-F238E27FC236}">
                <a16:creationId xmlns:a16="http://schemas.microsoft.com/office/drawing/2014/main" id="{3FF33D46-1C21-44EF-B94C-725E4779ECBE}"/>
              </a:ext>
            </a:extLst>
          </p:cNvPr>
          <p:cNvSpPr>
            <a:spLocks noGrp="1"/>
          </p:cNvSpPr>
          <p:nvPr>
            <p:ph sz="half" idx="1"/>
          </p:nvPr>
        </p:nvSpPr>
        <p:spPr/>
        <p:txBody>
          <a:bodyPr/>
          <a:lstStyle/>
          <a:p>
            <a:pPr marL="0" indent="0" algn="ctr">
              <a:buNone/>
            </a:pPr>
            <a:r>
              <a:rPr lang="pl-PL" b="1" dirty="0">
                <a:solidFill>
                  <a:schemeClr val="accent2">
                    <a:lumMod val="75000"/>
                  </a:schemeClr>
                </a:solidFill>
              </a:rPr>
              <a:t>KORZYSTANIA Z TOALETY</a:t>
            </a:r>
          </a:p>
          <a:p>
            <a:endParaRPr lang="pl-PL" dirty="0"/>
          </a:p>
        </p:txBody>
      </p:sp>
      <p:sp>
        <p:nvSpPr>
          <p:cNvPr id="4" name="Symbol zastępczy zawartości 3">
            <a:extLst>
              <a:ext uri="{FF2B5EF4-FFF2-40B4-BE49-F238E27FC236}">
                <a16:creationId xmlns:a16="http://schemas.microsoft.com/office/drawing/2014/main" id="{356FE5A2-C113-441E-BC9F-929F8463F118}"/>
              </a:ext>
            </a:extLst>
          </p:cNvPr>
          <p:cNvSpPr>
            <a:spLocks noGrp="1"/>
          </p:cNvSpPr>
          <p:nvPr>
            <p:ph sz="half" idx="2"/>
          </p:nvPr>
        </p:nvSpPr>
        <p:spPr/>
        <p:txBody>
          <a:bodyPr/>
          <a:lstStyle/>
          <a:p>
            <a:pPr marL="0" indent="0" algn="ctr">
              <a:buNone/>
            </a:pPr>
            <a:r>
              <a:rPr lang="pl-PL" b="1" dirty="0">
                <a:solidFill>
                  <a:schemeClr val="accent2">
                    <a:lumMod val="75000"/>
                  </a:schemeClr>
                </a:solidFill>
              </a:rPr>
              <a:t>UKŁADANIA ZABAWEK NA PÓŁKACH</a:t>
            </a:r>
          </a:p>
          <a:p>
            <a:pPr marL="0" indent="0" algn="ctr">
              <a:buNone/>
            </a:pPr>
            <a:endParaRPr lang="pl-PL" b="1" dirty="0">
              <a:solidFill>
                <a:schemeClr val="accent2">
                  <a:lumMod val="75000"/>
                </a:schemeClr>
              </a:solidFill>
            </a:endParaRPr>
          </a:p>
          <a:p>
            <a:pPr marL="0" indent="0">
              <a:buNone/>
            </a:pPr>
            <a:endParaRPr lang="pl-PL" dirty="0"/>
          </a:p>
        </p:txBody>
      </p:sp>
      <p:pic>
        <p:nvPicPr>
          <p:cNvPr id="8" name="Obraz 7" descr="Obraz zawierający wewnątrz, szafka, siedzi, małe&#10;&#10;Opis wygenerowany automatycznie">
            <a:extLst>
              <a:ext uri="{FF2B5EF4-FFF2-40B4-BE49-F238E27FC236}">
                <a16:creationId xmlns:a16="http://schemas.microsoft.com/office/drawing/2014/main" id="{507F62F6-EDE8-48B9-94D4-96A8E4CD4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5712" y="3096107"/>
            <a:ext cx="3677055" cy="2776693"/>
          </a:xfrm>
          <a:prstGeom prst="rect">
            <a:avLst/>
          </a:prstGeom>
          <a:ln>
            <a:noFill/>
          </a:ln>
          <a:effectLst>
            <a:softEdge rad="112500"/>
          </a:effectLst>
        </p:spPr>
      </p:pic>
      <p:pic>
        <p:nvPicPr>
          <p:cNvPr id="12" name="Obraz 11" descr="Obraz zawierający wewnątrz, wiele, zdjęcie, różny&#10;&#10;Opis wygenerowany automatycznie">
            <a:extLst>
              <a:ext uri="{FF2B5EF4-FFF2-40B4-BE49-F238E27FC236}">
                <a16:creationId xmlns:a16="http://schemas.microsoft.com/office/drawing/2014/main" id="{4CD9B4CB-06AE-4104-AEDD-013D4D886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00869" y="2556322"/>
            <a:ext cx="3677055" cy="3856264"/>
          </a:xfrm>
          <a:prstGeom prst="rect">
            <a:avLst/>
          </a:prstGeom>
          <a:ln>
            <a:noFill/>
          </a:ln>
          <a:effectLst>
            <a:softEdge rad="112500"/>
          </a:effectLst>
        </p:spPr>
      </p:pic>
    </p:spTree>
    <p:extLst>
      <p:ext uri="{BB962C8B-B14F-4D97-AF65-F5344CB8AC3E}">
        <p14:creationId xmlns:p14="http://schemas.microsoft.com/office/powerpoint/2010/main" val="2145695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2F481E-D4C4-4FAF-A56C-24F5A093A118}"/>
              </a:ext>
            </a:extLst>
          </p:cNvPr>
          <p:cNvSpPr>
            <a:spLocks noGrp="1"/>
          </p:cNvSpPr>
          <p:nvPr>
            <p:ph type="title"/>
          </p:nvPr>
        </p:nvSpPr>
        <p:spPr>
          <a:xfrm>
            <a:off x="6846137" y="727626"/>
            <a:ext cx="4602152" cy="1718225"/>
          </a:xfrm>
        </p:spPr>
        <p:txBody>
          <a:bodyPr>
            <a:normAutofit/>
          </a:bodyPr>
          <a:lstStyle/>
          <a:p>
            <a:r>
              <a:rPr lang="pl-PL" sz="3400" b="1" dirty="0"/>
              <a:t>INSTRUKCJA UBIERANIA SIĘ PRZED WYJŚCIEM …</a:t>
            </a:r>
          </a:p>
        </p:txBody>
      </p:sp>
      <p:sp>
        <p:nvSpPr>
          <p:cNvPr id="23" name="Rectangle 2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Symbol zastępczy zawartości 4" descr="Obraz zawierający stół, pomieszczenie&#10;&#10;Opis wygenerowany automatycznie">
            <a:extLst>
              <a:ext uri="{FF2B5EF4-FFF2-40B4-BE49-F238E27FC236}">
                <a16:creationId xmlns:a16="http://schemas.microsoft.com/office/drawing/2014/main" id="{8EC49DC2-1A18-46A0-9812-A7B67DEB1E31}"/>
              </a:ext>
            </a:extLst>
          </p:cNvPr>
          <p:cNvPicPr>
            <a:picLocks noChangeAspect="1"/>
          </p:cNvPicPr>
          <p:nvPr/>
        </p:nvPicPr>
        <p:blipFill rotWithShape="1">
          <a:blip r:embed="rId2">
            <a:extLst>
              <a:ext uri="{28A0092B-C50C-407E-A947-70E740481C1C}">
                <a14:useLocalDpi xmlns:a14="http://schemas.microsoft.com/office/drawing/2010/main" val="0"/>
              </a:ext>
            </a:extLst>
          </a:blip>
          <a:srcRect l="8898" r="8900"/>
          <a:stretch/>
        </p:blipFill>
        <p:spPr>
          <a:xfrm rot="5400000">
            <a:off x="142256" y="684468"/>
            <a:ext cx="6053328" cy="5522976"/>
          </a:xfrm>
          <a:prstGeom prst="rect">
            <a:avLst/>
          </a:prstGeom>
        </p:spPr>
      </p:pic>
      <p:sp>
        <p:nvSpPr>
          <p:cNvPr id="18" name="Content Placeholder 8">
            <a:extLst>
              <a:ext uri="{FF2B5EF4-FFF2-40B4-BE49-F238E27FC236}">
                <a16:creationId xmlns:a16="http://schemas.microsoft.com/office/drawing/2014/main" id="{12F41619-7659-4832-89C9-37A023224690}"/>
              </a:ext>
            </a:extLst>
          </p:cNvPr>
          <p:cNvSpPr>
            <a:spLocks noGrp="1"/>
          </p:cNvSpPr>
          <p:nvPr>
            <p:ph idx="1"/>
          </p:nvPr>
        </p:nvSpPr>
        <p:spPr>
          <a:xfrm>
            <a:off x="6846137" y="2538919"/>
            <a:ext cx="4602152" cy="3596880"/>
          </a:xfrm>
        </p:spPr>
        <p:txBody>
          <a:bodyPr>
            <a:normAutofit/>
          </a:bodyPr>
          <a:lstStyle/>
          <a:p>
            <a:endParaRPr lang="en-US"/>
          </a:p>
        </p:txBody>
      </p:sp>
    </p:spTree>
    <p:extLst>
      <p:ext uri="{BB962C8B-B14F-4D97-AF65-F5344CB8AC3E}">
        <p14:creationId xmlns:p14="http://schemas.microsoft.com/office/powerpoint/2010/main" val="391948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238E4D-1419-45F7-8FEE-822507F11032}"/>
              </a:ext>
            </a:extLst>
          </p:cNvPr>
          <p:cNvSpPr>
            <a:spLocks noGrp="1"/>
          </p:cNvSpPr>
          <p:nvPr>
            <p:ph type="title"/>
          </p:nvPr>
        </p:nvSpPr>
        <p:spPr>
          <a:xfrm>
            <a:off x="7064082" y="642594"/>
            <a:ext cx="4472921" cy="1371600"/>
          </a:xfrm>
        </p:spPr>
        <p:txBody>
          <a:bodyPr>
            <a:normAutofit/>
          </a:bodyPr>
          <a:lstStyle/>
          <a:p>
            <a:r>
              <a:rPr lang="pl-PL" sz="3700" b="1"/>
              <a:t>…I ROZBIERANIA SIĘ PO PRZYJŚCIU</a:t>
            </a:r>
          </a:p>
        </p:txBody>
      </p:sp>
      <p:sp>
        <p:nvSpPr>
          <p:cNvPr id="22" name="Rectangle 21">
            <a:extLst>
              <a:ext uri="{FF2B5EF4-FFF2-40B4-BE49-F238E27FC236}">
                <a16:creationId xmlns:a16="http://schemas.microsoft.com/office/drawing/2014/main" id="{6F9E9273-EC39-4D91-81D2-9E2DC0258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stół, pomieszczenie&#10;&#10;Opis wygenerowany automatycznie">
            <a:extLst>
              <a:ext uri="{FF2B5EF4-FFF2-40B4-BE49-F238E27FC236}">
                <a16:creationId xmlns:a16="http://schemas.microsoft.com/office/drawing/2014/main" id="{82ED1997-7FE0-4800-B297-4B570C553348}"/>
              </a:ext>
            </a:extLst>
          </p:cNvPr>
          <p:cNvPicPr>
            <a:picLocks noChangeAspect="1"/>
          </p:cNvPicPr>
          <p:nvPr/>
        </p:nvPicPr>
        <p:blipFill rotWithShape="1">
          <a:blip r:embed="rId2">
            <a:extLst>
              <a:ext uri="{28A0092B-C50C-407E-A947-70E740481C1C}">
                <a14:useLocalDpi xmlns:a14="http://schemas.microsoft.com/office/drawing/2010/main" val="0"/>
              </a:ext>
            </a:extLst>
          </a:blip>
          <a:srcRect r="24326" b="3"/>
          <a:stretch/>
        </p:blipFill>
        <p:spPr>
          <a:xfrm rot="5400000">
            <a:off x="703460" y="751821"/>
            <a:ext cx="5415552" cy="5367165"/>
          </a:xfrm>
          <a:prstGeom prst="rect">
            <a:avLst/>
          </a:prstGeom>
        </p:spPr>
      </p:pic>
      <p:sp>
        <p:nvSpPr>
          <p:cNvPr id="17" name="Content Placeholder 8">
            <a:extLst>
              <a:ext uri="{FF2B5EF4-FFF2-40B4-BE49-F238E27FC236}">
                <a16:creationId xmlns:a16="http://schemas.microsoft.com/office/drawing/2014/main" id="{C70DFF82-D78A-42A9-B6A0-FA40654FC8FC}"/>
              </a:ext>
            </a:extLst>
          </p:cNvPr>
          <p:cNvSpPr>
            <a:spLocks noGrp="1"/>
          </p:cNvSpPr>
          <p:nvPr>
            <p:ph idx="1"/>
          </p:nvPr>
        </p:nvSpPr>
        <p:spPr>
          <a:xfrm>
            <a:off x="7064082" y="2103120"/>
            <a:ext cx="4472922" cy="3931920"/>
          </a:xfrm>
        </p:spPr>
        <p:txBody>
          <a:bodyPr>
            <a:normAutofit/>
          </a:bodyPr>
          <a:lstStyle/>
          <a:p>
            <a:pPr marL="0" indent="0">
              <a:buNone/>
            </a:pPr>
            <a:endParaRPr lang="en-US"/>
          </a:p>
        </p:txBody>
      </p:sp>
    </p:spTree>
    <p:extLst>
      <p:ext uri="{BB962C8B-B14F-4D97-AF65-F5344CB8AC3E}">
        <p14:creationId xmlns:p14="http://schemas.microsoft.com/office/powerpoint/2010/main" val="384145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CC5F26-A577-4B7D-848B-85FA407C44F4}"/>
              </a:ext>
            </a:extLst>
          </p:cNvPr>
          <p:cNvSpPr>
            <a:spLocks noGrp="1"/>
          </p:cNvSpPr>
          <p:nvPr>
            <p:ph type="title"/>
          </p:nvPr>
        </p:nvSpPr>
        <p:spPr/>
        <p:txBody>
          <a:bodyPr/>
          <a:lstStyle/>
          <a:p>
            <a:pPr algn="ctr"/>
            <a:r>
              <a:rPr lang="pl-PL" b="1" dirty="0">
                <a:solidFill>
                  <a:srgbClr val="FF0000"/>
                </a:solidFill>
              </a:rPr>
              <a:t>Praca plastyczna z instrukcją</a:t>
            </a:r>
          </a:p>
        </p:txBody>
      </p:sp>
      <p:sp>
        <p:nvSpPr>
          <p:cNvPr id="3" name="Symbol zastępczy tekstu 2">
            <a:extLst>
              <a:ext uri="{FF2B5EF4-FFF2-40B4-BE49-F238E27FC236}">
                <a16:creationId xmlns:a16="http://schemas.microsoft.com/office/drawing/2014/main" id="{87BE907D-EACF-483C-BE8F-79952D2D6A70}"/>
              </a:ext>
            </a:extLst>
          </p:cNvPr>
          <p:cNvSpPr>
            <a:spLocks noGrp="1"/>
          </p:cNvSpPr>
          <p:nvPr>
            <p:ph type="body" idx="1"/>
          </p:nvPr>
        </p:nvSpPr>
        <p:spPr/>
        <p:txBody>
          <a:bodyPr/>
          <a:lstStyle/>
          <a:p>
            <a:endParaRPr lang="pl-PL"/>
          </a:p>
        </p:txBody>
      </p:sp>
      <p:pic>
        <p:nvPicPr>
          <p:cNvPr id="8" name="Symbol zastępczy zawartości 7" descr="Obraz zawierający wewnątrz, siedzi, stół, książka&#10;&#10;Opis wygenerowany automatycznie">
            <a:extLst>
              <a:ext uri="{FF2B5EF4-FFF2-40B4-BE49-F238E27FC236}">
                <a16:creationId xmlns:a16="http://schemas.microsoft.com/office/drawing/2014/main" id="{8F1A2459-7474-42B6-B38B-AB7B526599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13656" y="1887166"/>
            <a:ext cx="4267200" cy="4069134"/>
          </a:xfrm>
        </p:spPr>
      </p:pic>
      <p:sp>
        <p:nvSpPr>
          <p:cNvPr id="5" name="Symbol zastępczy tekstu 4">
            <a:extLst>
              <a:ext uri="{FF2B5EF4-FFF2-40B4-BE49-F238E27FC236}">
                <a16:creationId xmlns:a16="http://schemas.microsoft.com/office/drawing/2014/main" id="{59F5328C-E483-4A6D-A5C8-CF8FF8B27CB2}"/>
              </a:ext>
            </a:extLst>
          </p:cNvPr>
          <p:cNvSpPr>
            <a:spLocks noGrp="1"/>
          </p:cNvSpPr>
          <p:nvPr>
            <p:ph type="body" sz="quarter" idx="3"/>
          </p:nvPr>
        </p:nvSpPr>
        <p:spPr/>
        <p:txBody>
          <a:bodyPr/>
          <a:lstStyle/>
          <a:p>
            <a:endParaRPr lang="pl-PL"/>
          </a:p>
        </p:txBody>
      </p:sp>
      <p:pic>
        <p:nvPicPr>
          <p:cNvPr id="10" name="Symbol zastępczy zawartości 9" descr="Obraz zawierający osoba, stół, wewnątrz, dziecko&#10;&#10;Opis wygenerowany automatycznie">
            <a:extLst>
              <a:ext uri="{FF2B5EF4-FFF2-40B4-BE49-F238E27FC236}">
                <a16:creationId xmlns:a16="http://schemas.microsoft.com/office/drawing/2014/main" id="{7D1CAF9D-6373-4C38-B928-E98A76C03A6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07804" y="1887166"/>
            <a:ext cx="4017524" cy="4069134"/>
          </a:xfrm>
        </p:spPr>
      </p:pic>
    </p:spTree>
    <p:extLst>
      <p:ext uri="{BB962C8B-B14F-4D97-AF65-F5344CB8AC3E}">
        <p14:creationId xmlns:p14="http://schemas.microsoft.com/office/powerpoint/2010/main" val="2336122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Obraz zawierający zielony, ptak, tkanina, kot&#10;&#10;Opis wygenerowany automatycznie">
            <a:extLst>
              <a:ext uri="{FF2B5EF4-FFF2-40B4-BE49-F238E27FC236}">
                <a16:creationId xmlns:a16="http://schemas.microsoft.com/office/drawing/2014/main" id="{CD3F9AEE-6A6D-4930-ACB3-274D3F3A64B3}"/>
              </a:ext>
            </a:extLst>
          </p:cNvPr>
          <p:cNvPicPr>
            <a:picLocks noChangeAspect="1"/>
          </p:cNvPicPr>
          <p:nvPr/>
        </p:nvPicPr>
        <p:blipFill rotWithShape="1">
          <a:blip r:embed="rId2">
            <a:extLst>
              <a:ext uri="{28A0092B-C50C-407E-A947-70E740481C1C}">
                <a14:useLocalDpi xmlns:a14="http://schemas.microsoft.com/office/drawing/2010/main" val="0"/>
              </a:ext>
            </a:extLst>
          </a:blip>
          <a:srcRect t="28739" r="-1" b="32945"/>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9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61933F-ED5B-4B44-B4E6-3D9859F57FE4}"/>
              </a:ext>
            </a:extLst>
          </p:cNvPr>
          <p:cNvSpPr>
            <a:spLocks noGrp="1"/>
          </p:cNvSpPr>
          <p:nvPr>
            <p:ph type="title"/>
          </p:nvPr>
        </p:nvSpPr>
        <p:spPr/>
        <p:txBody>
          <a:bodyPr/>
          <a:lstStyle/>
          <a:p>
            <a:pPr algn="ctr"/>
            <a:r>
              <a:rPr lang="pl-PL" b="1" dirty="0">
                <a:solidFill>
                  <a:srgbClr val="C00000"/>
                </a:solidFill>
                <a:latin typeface="Bodoni MT" panose="02070603080606020203" pitchFamily="18" charset="0"/>
              </a:rPr>
              <a:t>TABLICA DYŻURÓW</a:t>
            </a:r>
          </a:p>
        </p:txBody>
      </p:sp>
      <p:pic>
        <p:nvPicPr>
          <p:cNvPr id="6" name="Symbol zastępczy zawartości 5" descr="Obraz zawierający okno, siedzi, wiele, pokryte&#10;&#10;Opis wygenerowany automatycznie">
            <a:extLst>
              <a:ext uri="{FF2B5EF4-FFF2-40B4-BE49-F238E27FC236}">
                <a16:creationId xmlns:a16="http://schemas.microsoft.com/office/drawing/2014/main" id="{A0F5C6AB-D8A7-411B-9104-149DA700ECD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08922" y="1698171"/>
            <a:ext cx="4478694" cy="4517235"/>
          </a:xfrm>
          <a:prstGeom prst="rect">
            <a:avLst/>
          </a:prstGeom>
          <a:ln>
            <a:noFill/>
          </a:ln>
          <a:effectLst>
            <a:softEdge rad="112500"/>
          </a:effectLst>
        </p:spPr>
      </p:pic>
      <p:pic>
        <p:nvPicPr>
          <p:cNvPr id="8" name="Symbol zastępczy zawartości 7" descr="Obraz zawierający osoba, młode, wewnątrz, chłopiec&#10;&#10;Opis wygenerowany automatycznie">
            <a:extLst>
              <a:ext uri="{FF2B5EF4-FFF2-40B4-BE49-F238E27FC236}">
                <a16:creationId xmlns:a16="http://schemas.microsoft.com/office/drawing/2014/main" id="{8C78038E-D18B-490A-A93A-D7AD2F15F8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42386" y="2103438"/>
            <a:ext cx="2811065" cy="3748087"/>
          </a:xfrm>
          <a:prstGeom prst="rect">
            <a:avLst/>
          </a:prstGeom>
          <a:ln>
            <a:noFill/>
          </a:ln>
          <a:effectLst>
            <a:softEdge rad="112500"/>
          </a:effectLst>
        </p:spPr>
      </p:pic>
    </p:spTree>
    <p:extLst>
      <p:ext uri="{BB962C8B-B14F-4D97-AF65-F5344CB8AC3E}">
        <p14:creationId xmlns:p14="http://schemas.microsoft.com/office/powerpoint/2010/main" val="293479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osoba, wewnątrz, dziecko, chłopiec&#10;&#10;Opis wygenerowany automatycznie">
            <a:extLst>
              <a:ext uri="{FF2B5EF4-FFF2-40B4-BE49-F238E27FC236}">
                <a16:creationId xmlns:a16="http://schemas.microsoft.com/office/drawing/2014/main" id="{CF86AFE3-A930-40B0-AADE-6C88BA5C5E4C}"/>
              </a:ext>
            </a:extLst>
          </p:cNvPr>
          <p:cNvPicPr>
            <a:picLocks noChangeAspect="1"/>
          </p:cNvPicPr>
          <p:nvPr/>
        </p:nvPicPr>
        <p:blipFill rotWithShape="1">
          <a:blip r:embed="rId2">
            <a:extLst>
              <a:ext uri="{28A0092B-C50C-407E-A947-70E740481C1C}">
                <a14:useLocalDpi xmlns:a14="http://schemas.microsoft.com/office/drawing/2010/main" val="0"/>
              </a:ext>
            </a:extLst>
          </a:blip>
          <a:srcRect t="28951" r="-1" b="32733"/>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11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descr="Obraz zawierający osoba, stół, siedzi, wewnątrz&#10;&#10;Opis wygenerowany automatycznie">
            <a:extLst>
              <a:ext uri="{FF2B5EF4-FFF2-40B4-BE49-F238E27FC236}">
                <a16:creationId xmlns:a16="http://schemas.microsoft.com/office/drawing/2014/main" id="{BED0C09C-7161-4D64-8BEF-F689C3CB2031}"/>
              </a:ext>
            </a:extLst>
          </p:cNvPr>
          <p:cNvPicPr>
            <a:picLocks noChangeAspect="1"/>
          </p:cNvPicPr>
          <p:nvPr/>
        </p:nvPicPr>
        <p:blipFill rotWithShape="1">
          <a:blip r:embed="rId2">
            <a:extLst>
              <a:ext uri="{28A0092B-C50C-407E-A947-70E740481C1C}">
                <a14:useLocalDpi xmlns:a14="http://schemas.microsoft.com/office/drawing/2010/main" val="0"/>
              </a:ext>
            </a:extLst>
          </a:blip>
          <a:srcRect l="34129" r="23777" b="-2"/>
          <a:stretch/>
        </p:blipFill>
        <p:spPr>
          <a:xfrm>
            <a:off x="190846" y="237744"/>
            <a:ext cx="4040033" cy="6382512"/>
          </a:xfrm>
          <a:prstGeom prst="rect">
            <a:avLst/>
          </a:prstGeom>
        </p:spPr>
      </p:pic>
      <p:sp>
        <p:nvSpPr>
          <p:cNvPr id="2" name="Tytuł 1">
            <a:extLst>
              <a:ext uri="{FF2B5EF4-FFF2-40B4-BE49-F238E27FC236}">
                <a16:creationId xmlns:a16="http://schemas.microsoft.com/office/drawing/2014/main" id="{9B0C1E23-31CF-427F-9024-0FCE23A2A085}"/>
              </a:ext>
            </a:extLst>
          </p:cNvPr>
          <p:cNvSpPr>
            <a:spLocks noGrp="1"/>
          </p:cNvSpPr>
          <p:nvPr>
            <p:ph type="title"/>
          </p:nvPr>
        </p:nvSpPr>
        <p:spPr>
          <a:xfrm>
            <a:off x="4965192" y="642593"/>
            <a:ext cx="6280826" cy="1746504"/>
          </a:xfrm>
        </p:spPr>
        <p:txBody>
          <a:bodyPr>
            <a:normAutofit/>
          </a:bodyPr>
          <a:lstStyle/>
          <a:p>
            <a:r>
              <a:rPr lang="en-US" b="1" i="1" dirty="0"/>
              <a:t>Helena Parkhurst</a:t>
            </a:r>
            <a:endParaRPr lang="pl-PL" dirty="0"/>
          </a:p>
        </p:txBody>
      </p:sp>
      <p:sp>
        <p:nvSpPr>
          <p:cNvPr id="9" name="Content Placeholder 8">
            <a:extLst>
              <a:ext uri="{FF2B5EF4-FFF2-40B4-BE49-F238E27FC236}">
                <a16:creationId xmlns:a16="http://schemas.microsoft.com/office/drawing/2014/main" id="{541274B4-A549-4228-AD53-E56C7F65E8DA}"/>
              </a:ext>
            </a:extLst>
          </p:cNvPr>
          <p:cNvSpPr>
            <a:spLocks noGrp="1"/>
          </p:cNvSpPr>
          <p:nvPr>
            <p:ph idx="1"/>
          </p:nvPr>
        </p:nvSpPr>
        <p:spPr>
          <a:xfrm>
            <a:off x="4965192" y="2386584"/>
            <a:ext cx="6280826" cy="3648456"/>
          </a:xfrm>
        </p:spPr>
        <p:txBody>
          <a:bodyPr>
            <a:normAutofit/>
          </a:bodyPr>
          <a:lstStyle/>
          <a:p>
            <a:pPr marL="0" indent="0">
              <a:buNone/>
            </a:pPr>
            <a:r>
              <a:rPr lang="pl-PL" sz="2800" b="1" i="1" dirty="0">
                <a:solidFill>
                  <a:srgbClr val="C00000"/>
                </a:solidFill>
                <a:effectLst>
                  <a:outerShdw blurRad="38100" dist="38100" dir="2700000" algn="tl">
                    <a:srgbClr val="000000">
                      <a:alpha val="43137"/>
                    </a:srgbClr>
                  </a:outerShdw>
                </a:effectLst>
                <a:latin typeface="Consolas" panose="020B0609020204030204" pitchFamily="49" charset="0"/>
              </a:rPr>
              <a:t>„</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Jeśli</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szanujemy</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dziecko</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i</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pod</a:t>
            </a:r>
            <a:r>
              <a:rPr lang="pl-PL" sz="2800" b="1" i="1" dirty="0">
                <a:solidFill>
                  <a:srgbClr val="C00000"/>
                </a:solidFill>
                <a:effectLst>
                  <a:outerShdw blurRad="38100" dist="38100" dir="2700000" algn="tl">
                    <a:srgbClr val="000000">
                      <a:alpha val="43137"/>
                    </a:srgbClr>
                  </a:outerShdw>
                </a:effectLst>
                <a:latin typeface="Consolas" panose="020B0609020204030204" pitchFamily="49" charset="0"/>
              </a:rPr>
              <a:t>ą</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żamy</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za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jego</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możliwościami</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to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może</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ono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zrobić</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więcej</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niż</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od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niego</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oczekujemy</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wszystko</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co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dziecko</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potrafi</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nauczycielowi</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zrobić</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nie</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 </a:t>
            </a:r>
            <a:r>
              <a:rPr lang="en-US" sz="2800" b="1" i="1" dirty="0" err="1">
                <a:solidFill>
                  <a:srgbClr val="C00000"/>
                </a:solidFill>
                <a:effectLst>
                  <a:outerShdw blurRad="38100" dist="38100" dir="2700000" algn="tl">
                    <a:srgbClr val="000000">
                      <a:alpha val="43137"/>
                    </a:srgbClr>
                  </a:outerShdw>
                </a:effectLst>
                <a:latin typeface="Consolas" panose="020B0609020204030204" pitchFamily="49" charset="0"/>
              </a:rPr>
              <a:t>wolno</a:t>
            </a:r>
            <a:r>
              <a:rPr lang="pl-PL" sz="2800" b="1" i="1" dirty="0">
                <a:solidFill>
                  <a:srgbClr val="C00000"/>
                </a:solidFill>
                <a:effectLst>
                  <a:outerShdw blurRad="38100" dist="38100" dir="2700000" algn="tl">
                    <a:srgbClr val="000000">
                      <a:alpha val="43137"/>
                    </a:srgbClr>
                  </a:outerShdw>
                </a:effectLst>
                <a:latin typeface="Consolas" panose="020B0609020204030204" pitchFamily="49" charset="0"/>
              </a:rPr>
              <a:t>.</a:t>
            </a:r>
            <a:r>
              <a:rPr lang="en-US" sz="2800" b="1" i="1" dirty="0">
                <a:solidFill>
                  <a:srgbClr val="C00000"/>
                </a:solidFill>
                <a:effectLst>
                  <a:outerShdw blurRad="38100" dist="38100" dir="2700000" algn="tl">
                    <a:srgbClr val="000000">
                      <a:alpha val="43137"/>
                    </a:srgbClr>
                  </a:outerShdw>
                </a:effectLst>
                <a:latin typeface="Consolas" panose="020B0609020204030204" pitchFamily="49" charset="0"/>
              </a:rPr>
              <a:t>”</a:t>
            </a:r>
            <a:endParaRPr lang="pl-PL" sz="2800" dirty="0">
              <a:solidFill>
                <a:srgbClr val="C00000"/>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30462726"/>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84360C-1462-48E4-91A5-C75951F854CA}"/>
              </a:ext>
            </a:extLst>
          </p:cNvPr>
          <p:cNvSpPr>
            <a:spLocks noGrp="1"/>
          </p:cNvSpPr>
          <p:nvPr>
            <p:ph type="title"/>
          </p:nvPr>
        </p:nvSpPr>
        <p:spPr>
          <a:xfrm>
            <a:off x="4965192" y="642593"/>
            <a:ext cx="6280826" cy="1746504"/>
          </a:xfrm>
        </p:spPr>
        <p:txBody>
          <a:bodyPr vert="horz" lIns="91440" tIns="45720" rIns="91440" bIns="45720" rtlCol="0" anchor="ctr">
            <a:normAutofit/>
          </a:bodyPr>
          <a:lstStyle/>
          <a:p>
            <a:r>
              <a:rPr lang="en-US" sz="4400"/>
              <a:t>PRACA W PARACH/ZESPOŁACH</a:t>
            </a:r>
          </a:p>
        </p:txBody>
      </p:sp>
      <p:sp>
        <p:nvSpPr>
          <p:cNvPr id="3" name="Symbol zastępczy zawartości 2">
            <a:extLst>
              <a:ext uri="{FF2B5EF4-FFF2-40B4-BE49-F238E27FC236}">
                <a16:creationId xmlns:a16="http://schemas.microsoft.com/office/drawing/2014/main" id="{737462A4-CCAE-4A8E-8EEB-73DB0AC8E3E8}"/>
              </a:ext>
            </a:extLst>
          </p:cNvPr>
          <p:cNvSpPr>
            <a:spLocks noGrp="1"/>
          </p:cNvSpPr>
          <p:nvPr>
            <p:ph sz="half" idx="1"/>
          </p:nvPr>
        </p:nvSpPr>
        <p:spPr>
          <a:xfrm>
            <a:off x="4965192" y="2386584"/>
            <a:ext cx="6280826" cy="3648456"/>
          </a:xfrm>
        </p:spPr>
        <p:txBody>
          <a:bodyPr vert="horz" lIns="91440" tIns="45720" rIns="91440" bIns="45720" rtlCol="0">
            <a:normAutofit/>
          </a:bodyPr>
          <a:lstStyle/>
          <a:p>
            <a:pPr marL="0" indent="0" algn="just">
              <a:buNone/>
            </a:pPr>
            <a:r>
              <a:rPr lang="en-US" dirty="0" err="1">
                <a:effectLst/>
              </a:rPr>
              <a:t>Tworzenie</a:t>
            </a:r>
            <a:r>
              <a:rPr lang="en-US" dirty="0">
                <a:effectLst/>
              </a:rPr>
              <a:t> par </a:t>
            </a:r>
            <a:r>
              <a:rPr lang="en-US" dirty="0" err="1">
                <a:effectLst/>
              </a:rPr>
              <a:t>oraz</a:t>
            </a:r>
            <a:r>
              <a:rPr lang="en-US" dirty="0">
                <a:effectLst/>
              </a:rPr>
              <a:t> </a:t>
            </a:r>
            <a:r>
              <a:rPr lang="en-US" dirty="0" err="1">
                <a:effectLst/>
              </a:rPr>
              <a:t>zespołów</a:t>
            </a:r>
            <a:r>
              <a:rPr lang="en-US" dirty="0">
                <a:effectLst/>
              </a:rPr>
              <a:t> ma </a:t>
            </a:r>
            <a:r>
              <a:rPr lang="en-US" dirty="0" err="1">
                <a:effectLst/>
              </a:rPr>
              <a:t>na</a:t>
            </a:r>
            <a:r>
              <a:rPr lang="en-US" dirty="0">
                <a:effectLst/>
              </a:rPr>
              <a:t> </a:t>
            </a:r>
            <a:r>
              <a:rPr lang="en-US" dirty="0" err="1">
                <a:effectLst/>
              </a:rPr>
              <a:t>celu</a:t>
            </a:r>
            <a:r>
              <a:rPr lang="en-US" dirty="0">
                <a:effectLst/>
              </a:rPr>
              <a:t> </a:t>
            </a:r>
            <a:r>
              <a:rPr lang="en-US" dirty="0" err="1">
                <a:effectLst/>
              </a:rPr>
              <a:t>ułatwienie</a:t>
            </a:r>
            <a:r>
              <a:rPr lang="en-US" dirty="0">
                <a:effectLst/>
              </a:rPr>
              <a:t> </a:t>
            </a:r>
            <a:r>
              <a:rPr lang="en-US" dirty="0" err="1">
                <a:effectLst/>
              </a:rPr>
              <a:t>dziecku</a:t>
            </a:r>
            <a:r>
              <a:rPr lang="en-US" dirty="0">
                <a:effectLst/>
              </a:rPr>
              <a:t> </a:t>
            </a:r>
            <a:r>
              <a:rPr lang="en-US" dirty="0" err="1">
                <a:effectLst/>
              </a:rPr>
              <a:t>pracy</a:t>
            </a:r>
            <a:r>
              <a:rPr lang="en-US" dirty="0">
                <a:effectLst/>
              </a:rPr>
              <a:t> </a:t>
            </a:r>
            <a:r>
              <a:rPr lang="en-US" dirty="0" err="1">
                <a:effectLst/>
              </a:rPr>
              <a:t>nad</a:t>
            </a:r>
            <a:r>
              <a:rPr lang="en-US" dirty="0">
                <a:effectLst/>
              </a:rPr>
              <a:t> </a:t>
            </a:r>
            <a:r>
              <a:rPr lang="en-US" dirty="0" err="1">
                <a:effectLst/>
              </a:rPr>
              <a:t>zadaniem</a:t>
            </a:r>
            <a:r>
              <a:rPr lang="en-US" dirty="0">
                <a:effectLst/>
              </a:rPr>
              <a:t>, </a:t>
            </a:r>
            <a:r>
              <a:rPr lang="en-US" dirty="0" err="1">
                <a:effectLst/>
              </a:rPr>
              <a:t>gdy</a:t>
            </a:r>
            <a:r>
              <a:rPr lang="en-US" dirty="0">
                <a:effectLst/>
              </a:rPr>
              <a:t> </a:t>
            </a:r>
            <a:r>
              <a:rPr lang="en-US" dirty="0" err="1">
                <a:effectLst/>
              </a:rPr>
              <a:t>napotka</a:t>
            </a:r>
            <a:r>
              <a:rPr lang="en-US" dirty="0">
                <a:effectLst/>
              </a:rPr>
              <a:t> ono </a:t>
            </a:r>
            <a:r>
              <a:rPr lang="en-US" dirty="0" err="1">
                <a:effectLst/>
              </a:rPr>
              <a:t>na</a:t>
            </a:r>
            <a:r>
              <a:rPr lang="en-US" dirty="0">
                <a:effectLst/>
              </a:rPr>
              <a:t> </a:t>
            </a:r>
            <a:r>
              <a:rPr lang="en-US" dirty="0" err="1">
                <a:effectLst/>
              </a:rPr>
              <a:t>jakiś</a:t>
            </a:r>
            <a:r>
              <a:rPr lang="en-US" dirty="0">
                <a:effectLst/>
              </a:rPr>
              <a:t> problem, </a:t>
            </a:r>
            <a:r>
              <a:rPr lang="en-US" dirty="0" err="1">
                <a:effectLst/>
              </a:rPr>
              <a:t>bo</a:t>
            </a:r>
            <a:r>
              <a:rPr lang="en-US" dirty="0">
                <a:effectLst/>
              </a:rPr>
              <a:t> </a:t>
            </a:r>
            <a:r>
              <a:rPr lang="en-US" dirty="0" err="1">
                <a:effectLst/>
              </a:rPr>
              <a:t>dzięki</a:t>
            </a:r>
            <a:r>
              <a:rPr lang="en-US" dirty="0">
                <a:effectLst/>
              </a:rPr>
              <a:t> </a:t>
            </a:r>
            <a:r>
              <a:rPr lang="en-US" dirty="0" err="1">
                <a:effectLst/>
              </a:rPr>
              <a:t>daltońskiej</a:t>
            </a:r>
            <a:r>
              <a:rPr lang="en-US" dirty="0">
                <a:effectLst/>
              </a:rPr>
              <a:t> </a:t>
            </a:r>
            <a:r>
              <a:rPr lang="en-US" dirty="0" err="1">
                <a:effectLst/>
              </a:rPr>
              <a:t>organizacji</a:t>
            </a:r>
            <a:r>
              <a:rPr lang="en-US" dirty="0">
                <a:effectLst/>
              </a:rPr>
              <a:t> </a:t>
            </a:r>
            <a:r>
              <a:rPr lang="en-US" dirty="0" err="1">
                <a:effectLst/>
              </a:rPr>
              <a:t>pracy</a:t>
            </a:r>
            <a:r>
              <a:rPr lang="en-US" dirty="0">
                <a:effectLst/>
              </a:rPr>
              <a:t>, </a:t>
            </a:r>
            <a:r>
              <a:rPr lang="en-US" dirty="0" err="1">
                <a:effectLst/>
              </a:rPr>
              <a:t>wie</a:t>
            </a:r>
            <a:r>
              <a:rPr lang="en-US" dirty="0">
                <a:effectLst/>
              </a:rPr>
              <a:t> do </a:t>
            </a:r>
            <a:r>
              <a:rPr lang="en-US" dirty="0" err="1">
                <a:effectLst/>
              </a:rPr>
              <a:t>kogo</a:t>
            </a:r>
            <a:r>
              <a:rPr lang="en-US" dirty="0">
                <a:effectLst/>
              </a:rPr>
              <a:t> ma </a:t>
            </a:r>
            <a:r>
              <a:rPr lang="en-US" dirty="0" err="1">
                <a:effectLst/>
              </a:rPr>
              <a:t>się</a:t>
            </a:r>
            <a:r>
              <a:rPr lang="en-US" dirty="0">
                <a:effectLst/>
              </a:rPr>
              <a:t> </a:t>
            </a:r>
            <a:r>
              <a:rPr lang="en-US" dirty="0" err="1">
                <a:effectLst/>
              </a:rPr>
              <a:t>udać</a:t>
            </a:r>
            <a:r>
              <a:rPr lang="en-US" dirty="0">
                <a:effectLst/>
              </a:rPr>
              <a:t>. </a:t>
            </a:r>
            <a:r>
              <a:rPr lang="pl-PL" dirty="0"/>
              <a:t>Zasada: </a:t>
            </a:r>
            <a:r>
              <a:rPr lang="en-US" b="1" dirty="0" err="1">
                <a:effectLst/>
              </a:rPr>
              <a:t>Zapytaj</a:t>
            </a:r>
            <a:r>
              <a:rPr lang="en-US" b="1" dirty="0">
                <a:effectLst/>
              </a:rPr>
              <a:t> </a:t>
            </a:r>
            <a:r>
              <a:rPr lang="en-US" b="1" dirty="0" err="1">
                <a:effectLst/>
              </a:rPr>
              <a:t>trzech</a:t>
            </a:r>
            <a:r>
              <a:rPr lang="en-US" b="1" dirty="0">
                <a:effectLst/>
              </a:rPr>
              <a:t>, </a:t>
            </a:r>
            <a:r>
              <a:rPr lang="en-US" b="1" dirty="0" err="1">
                <a:effectLst/>
              </a:rPr>
              <a:t>zanim</a:t>
            </a:r>
            <a:r>
              <a:rPr lang="en-US" b="1" dirty="0">
                <a:effectLst/>
              </a:rPr>
              <a:t> </a:t>
            </a:r>
            <a:r>
              <a:rPr lang="en-US" b="1" dirty="0" err="1">
                <a:effectLst/>
              </a:rPr>
              <a:t>zapytasz</a:t>
            </a:r>
            <a:r>
              <a:rPr lang="en-US" b="1" dirty="0">
                <a:effectLst/>
              </a:rPr>
              <a:t> </a:t>
            </a:r>
            <a:r>
              <a:rPr lang="en-US" b="1" dirty="0" err="1">
                <a:effectLst/>
              </a:rPr>
              <a:t>mnie</a:t>
            </a:r>
            <a:r>
              <a:rPr lang="en-US" dirty="0">
                <a:effectLst/>
              </a:rPr>
              <a:t> – </a:t>
            </a:r>
            <a:r>
              <a:rPr lang="en-US" dirty="0" err="1">
                <a:effectLst/>
              </a:rPr>
              <a:t>świetnie</a:t>
            </a:r>
            <a:r>
              <a:rPr lang="en-US" dirty="0">
                <a:effectLst/>
              </a:rPr>
              <a:t> </a:t>
            </a:r>
            <a:r>
              <a:rPr lang="en-US" dirty="0" err="1">
                <a:effectLst/>
              </a:rPr>
              <a:t>się</a:t>
            </a:r>
            <a:r>
              <a:rPr lang="en-US" dirty="0">
                <a:effectLst/>
              </a:rPr>
              <a:t> </a:t>
            </a:r>
            <a:r>
              <a:rPr lang="en-US" dirty="0" err="1">
                <a:effectLst/>
              </a:rPr>
              <a:t>sprawdzała</a:t>
            </a:r>
            <a:r>
              <a:rPr lang="en-US" dirty="0">
                <a:effectLst/>
              </a:rPr>
              <a:t> w </a:t>
            </a:r>
            <a:r>
              <a:rPr lang="en-US" dirty="0" err="1">
                <a:effectLst/>
              </a:rPr>
              <a:t>realizowaniu</a:t>
            </a:r>
            <a:r>
              <a:rPr lang="en-US" dirty="0">
                <a:effectLst/>
              </a:rPr>
              <a:t> </a:t>
            </a:r>
            <a:r>
              <a:rPr lang="en-US" dirty="0" err="1">
                <a:effectLst/>
              </a:rPr>
              <a:t>tzw</a:t>
            </a:r>
            <a:r>
              <a:rPr lang="en-US" dirty="0">
                <a:effectLst/>
              </a:rPr>
              <a:t>. </a:t>
            </a:r>
            <a:r>
              <a:rPr lang="en-US" dirty="0" err="1">
                <a:effectLst/>
              </a:rPr>
              <a:t>odroczonej</a:t>
            </a:r>
            <a:r>
              <a:rPr lang="en-US" dirty="0">
                <a:effectLst/>
              </a:rPr>
              <a:t> </a:t>
            </a:r>
            <a:r>
              <a:rPr lang="en-US" dirty="0" err="1">
                <a:effectLst/>
              </a:rPr>
              <a:t>uwagi</a:t>
            </a:r>
            <a:r>
              <a:rPr lang="en-US" dirty="0">
                <a:effectLst/>
              </a:rPr>
              <a:t>. </a:t>
            </a:r>
            <a:r>
              <a:rPr lang="en-US" dirty="0" err="1">
                <a:effectLst/>
              </a:rPr>
              <a:t>Dzieci</a:t>
            </a:r>
            <a:r>
              <a:rPr lang="en-US" dirty="0">
                <a:effectLst/>
              </a:rPr>
              <a:t> </a:t>
            </a:r>
            <a:r>
              <a:rPr lang="en-US" dirty="0" err="1">
                <a:effectLst/>
              </a:rPr>
              <a:t>wiedz</a:t>
            </a:r>
            <a:r>
              <a:rPr lang="pl-PL" dirty="0">
                <a:effectLst/>
              </a:rPr>
              <a:t>ą</a:t>
            </a:r>
            <a:r>
              <a:rPr lang="en-US" dirty="0">
                <a:effectLst/>
              </a:rPr>
              <a:t>, </a:t>
            </a:r>
            <a:r>
              <a:rPr lang="en-US" dirty="0" err="1">
                <a:effectLst/>
              </a:rPr>
              <a:t>że</a:t>
            </a:r>
            <a:r>
              <a:rPr lang="en-US" dirty="0">
                <a:effectLst/>
              </a:rPr>
              <a:t> </a:t>
            </a:r>
            <a:r>
              <a:rPr lang="en-US" dirty="0" err="1">
                <a:effectLst/>
              </a:rPr>
              <a:t>zanim</a:t>
            </a:r>
            <a:r>
              <a:rPr lang="en-US" dirty="0">
                <a:effectLst/>
              </a:rPr>
              <a:t> </a:t>
            </a:r>
            <a:r>
              <a:rPr lang="en-US" dirty="0" err="1">
                <a:effectLst/>
              </a:rPr>
              <a:t>zwrócą</a:t>
            </a:r>
            <a:r>
              <a:rPr lang="en-US" dirty="0">
                <a:effectLst/>
              </a:rPr>
              <a:t> </a:t>
            </a:r>
            <a:r>
              <a:rPr lang="en-US" dirty="0" err="1">
                <a:effectLst/>
              </a:rPr>
              <a:t>się</a:t>
            </a:r>
            <a:r>
              <a:rPr lang="en-US" dirty="0">
                <a:effectLst/>
              </a:rPr>
              <a:t> </a:t>
            </a:r>
            <a:r>
              <a:rPr lang="en-US" dirty="0" err="1">
                <a:effectLst/>
              </a:rPr>
              <a:t>bezpośrednio</a:t>
            </a:r>
            <a:r>
              <a:rPr lang="en-US" dirty="0">
                <a:effectLst/>
              </a:rPr>
              <a:t> do </a:t>
            </a:r>
            <a:r>
              <a:rPr lang="en-US" dirty="0" err="1">
                <a:effectLst/>
              </a:rPr>
              <a:t>nauczyciela</a:t>
            </a:r>
            <a:r>
              <a:rPr lang="en-US" dirty="0">
                <a:effectLst/>
              </a:rPr>
              <a:t>, </a:t>
            </a:r>
            <a:r>
              <a:rPr lang="en-US" dirty="0" err="1">
                <a:effectLst/>
              </a:rPr>
              <a:t>mogą</a:t>
            </a:r>
            <a:r>
              <a:rPr lang="en-US" dirty="0">
                <a:effectLst/>
              </a:rPr>
              <a:t> </a:t>
            </a:r>
            <a:r>
              <a:rPr lang="en-US" dirty="0" err="1">
                <a:effectLst/>
              </a:rPr>
              <a:t>między</a:t>
            </a:r>
            <a:r>
              <a:rPr lang="en-US" dirty="0">
                <a:effectLst/>
              </a:rPr>
              <a:t> </a:t>
            </a:r>
            <a:r>
              <a:rPr lang="en-US" dirty="0" err="1">
                <a:effectLst/>
              </a:rPr>
              <a:t>sobą</a:t>
            </a:r>
            <a:r>
              <a:rPr lang="en-US" dirty="0">
                <a:effectLst/>
              </a:rPr>
              <a:t> </a:t>
            </a:r>
            <a:r>
              <a:rPr lang="en-US" dirty="0" err="1">
                <a:effectLst/>
              </a:rPr>
              <a:t>przedyskutować</a:t>
            </a:r>
            <a:r>
              <a:rPr lang="en-US" dirty="0">
                <a:effectLst/>
              </a:rPr>
              <a:t> </a:t>
            </a:r>
            <a:r>
              <a:rPr lang="en-US" dirty="0" err="1">
                <a:effectLst/>
              </a:rPr>
              <a:t>swoje</a:t>
            </a:r>
            <a:r>
              <a:rPr lang="en-US" dirty="0">
                <a:effectLst/>
              </a:rPr>
              <a:t> </a:t>
            </a:r>
            <a:r>
              <a:rPr lang="en-US" dirty="0" err="1">
                <a:effectLst/>
              </a:rPr>
              <a:t>rozwiązania</a:t>
            </a:r>
            <a:r>
              <a:rPr lang="en-US" dirty="0">
                <a:effectLst/>
              </a:rPr>
              <a:t> </a:t>
            </a:r>
            <a:r>
              <a:rPr lang="en-US" dirty="0" err="1">
                <a:effectLst/>
              </a:rPr>
              <a:t>lub</a:t>
            </a:r>
            <a:r>
              <a:rPr lang="en-US" dirty="0">
                <a:effectLst/>
              </a:rPr>
              <a:t> </a:t>
            </a:r>
            <a:r>
              <a:rPr lang="en-US" dirty="0" err="1">
                <a:effectLst/>
              </a:rPr>
              <a:t>wątpliwości</a:t>
            </a:r>
            <a:r>
              <a:rPr lang="pl-PL" dirty="0"/>
              <a:t>.</a:t>
            </a:r>
            <a:r>
              <a:rPr lang="pl-PL" dirty="0">
                <a:solidFill>
                  <a:schemeClr val="tx1">
                    <a:lumMod val="75000"/>
                    <a:lumOff val="25000"/>
                  </a:schemeClr>
                </a:solidFill>
                <a:latin typeface="inherit"/>
              </a:rPr>
              <a:t> </a:t>
            </a:r>
          </a:p>
          <a:p>
            <a:pPr marL="0" indent="0" algn="just">
              <a:buNone/>
            </a:pPr>
            <a:endParaRPr lang="en-US" dirty="0"/>
          </a:p>
          <a:p>
            <a:endParaRPr lang="en-US" dirty="0"/>
          </a:p>
        </p:txBody>
      </p:sp>
      <p:pic>
        <p:nvPicPr>
          <p:cNvPr id="6" name="Symbol zastępczy zawartości 5" descr="Obraz zawierający osoba, wewnątrz, dziecko, grupa&#10;&#10;Opis wygenerowany automatycznie">
            <a:extLst>
              <a:ext uri="{FF2B5EF4-FFF2-40B4-BE49-F238E27FC236}">
                <a16:creationId xmlns:a16="http://schemas.microsoft.com/office/drawing/2014/main" id="{D96255F3-04A1-4D8E-9BBF-60791E37C61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5601" b="-2"/>
          <a:stretch/>
        </p:blipFill>
        <p:spPr>
          <a:xfrm>
            <a:off x="190846" y="237744"/>
            <a:ext cx="4040033" cy="6382512"/>
          </a:xfrm>
          <a:prstGeom prst="rect">
            <a:avLst/>
          </a:prstGeom>
        </p:spPr>
      </p:pic>
    </p:spTree>
    <p:extLst>
      <p:ext uri="{BB962C8B-B14F-4D97-AF65-F5344CB8AC3E}">
        <p14:creationId xmlns:p14="http://schemas.microsoft.com/office/powerpoint/2010/main" val="3122632124"/>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454F37-D593-49B8-9B34-F6DD5DAC8CDC}"/>
              </a:ext>
            </a:extLst>
          </p:cNvPr>
          <p:cNvSpPr>
            <a:spLocks noGrp="1"/>
          </p:cNvSpPr>
          <p:nvPr>
            <p:ph type="title"/>
          </p:nvPr>
        </p:nvSpPr>
        <p:spPr/>
        <p:txBody>
          <a:bodyPr/>
          <a:lstStyle/>
          <a:p>
            <a:endParaRPr lang="pl-PL"/>
          </a:p>
        </p:txBody>
      </p:sp>
      <p:pic>
        <p:nvPicPr>
          <p:cNvPr id="6" name="Symbol zastępczy zawartości 5" descr="Obraz zawierający osoba, dziecko, mały, młode&#10;&#10;Opis wygenerowany automatycznie">
            <a:extLst>
              <a:ext uri="{FF2B5EF4-FFF2-40B4-BE49-F238E27FC236}">
                <a16:creationId xmlns:a16="http://schemas.microsoft.com/office/drawing/2014/main" id="{3B819344-B493-449D-9A89-4638DC6FAB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8213" y="642594"/>
            <a:ext cx="4640093" cy="5208931"/>
          </a:xfrm>
          <a:prstGeom prst="rect">
            <a:avLst/>
          </a:prstGeom>
          <a:ln>
            <a:noFill/>
          </a:ln>
          <a:effectLst>
            <a:softEdge rad="112500"/>
          </a:effectLst>
        </p:spPr>
      </p:pic>
      <p:pic>
        <p:nvPicPr>
          <p:cNvPr id="8" name="Symbol zastępczy zawartości 7" descr="Obraz zawierający dziewczynka, osoba, mały, młode&#10;&#10;Opis wygenerowany automatycznie">
            <a:extLst>
              <a:ext uri="{FF2B5EF4-FFF2-40B4-BE49-F238E27FC236}">
                <a16:creationId xmlns:a16="http://schemas.microsoft.com/office/drawing/2014/main" id="{254E3CEF-B4F9-4D5D-83C3-08CB47CA7E6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3174" y="642594"/>
            <a:ext cx="4640094" cy="5208931"/>
          </a:xfrm>
          <a:prstGeom prst="rect">
            <a:avLst/>
          </a:prstGeom>
          <a:ln>
            <a:noFill/>
          </a:ln>
          <a:effectLst>
            <a:softEdge rad="112500"/>
          </a:effectLst>
        </p:spPr>
      </p:pic>
    </p:spTree>
    <p:extLst>
      <p:ext uri="{BB962C8B-B14F-4D97-AF65-F5344CB8AC3E}">
        <p14:creationId xmlns:p14="http://schemas.microsoft.com/office/powerpoint/2010/main" val="34913302"/>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F7CC5A-34C8-4AE7-A347-7C62A171F14B}"/>
              </a:ext>
            </a:extLst>
          </p:cNvPr>
          <p:cNvSpPr>
            <a:spLocks noGrp="1"/>
          </p:cNvSpPr>
          <p:nvPr>
            <p:ph type="title"/>
          </p:nvPr>
        </p:nvSpPr>
        <p:spPr>
          <a:xfrm>
            <a:off x="6846137" y="727626"/>
            <a:ext cx="4602152" cy="1718225"/>
          </a:xfrm>
        </p:spPr>
        <p:txBody>
          <a:bodyPr vert="horz" lIns="91440" tIns="45720" rIns="91440" bIns="45720" rtlCol="0" anchor="ctr">
            <a:normAutofit/>
          </a:bodyPr>
          <a:lstStyle/>
          <a:p>
            <a:br>
              <a:rPr lang="en-US" sz="2600" dirty="0"/>
            </a:br>
            <a:r>
              <a:rPr lang="en-US" sz="3600" b="1" dirty="0" err="1">
                <a:solidFill>
                  <a:srgbClr val="C00000"/>
                </a:solidFill>
              </a:rPr>
              <a:t>Sygnalizator</a:t>
            </a:r>
            <a:br>
              <a:rPr lang="en-US" sz="3600" b="1" dirty="0">
                <a:solidFill>
                  <a:srgbClr val="C00000"/>
                </a:solidFill>
              </a:rPr>
            </a:br>
            <a:br>
              <a:rPr lang="en-US" sz="2600" dirty="0"/>
            </a:br>
            <a:endParaRPr lang="en-US" sz="2600" dirty="0"/>
          </a:p>
        </p:txBody>
      </p:sp>
      <p:pic>
        <p:nvPicPr>
          <p:cNvPr id="16" name="Symbol zastępczy zawartości 15">
            <a:extLst>
              <a:ext uri="{FF2B5EF4-FFF2-40B4-BE49-F238E27FC236}">
                <a16:creationId xmlns:a16="http://schemas.microsoft.com/office/drawing/2014/main" id="{8E0CE457-2194-4A8B-AE98-DF4BC09F1BA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 b="12316"/>
          <a:stretch/>
        </p:blipFill>
        <p:spPr>
          <a:xfrm>
            <a:off x="407432" y="419292"/>
            <a:ext cx="5522976" cy="6053328"/>
          </a:xfrm>
          <a:prstGeom prst="rect">
            <a:avLst/>
          </a:prstGeom>
        </p:spPr>
      </p:pic>
      <p:sp>
        <p:nvSpPr>
          <p:cNvPr id="3" name="Symbol zastępczy zawartości 2">
            <a:extLst>
              <a:ext uri="{FF2B5EF4-FFF2-40B4-BE49-F238E27FC236}">
                <a16:creationId xmlns:a16="http://schemas.microsoft.com/office/drawing/2014/main" id="{023A76EF-7508-403F-9581-9B9FA280E9F2}"/>
              </a:ext>
            </a:extLst>
          </p:cNvPr>
          <p:cNvSpPr>
            <a:spLocks noGrp="1"/>
          </p:cNvSpPr>
          <p:nvPr>
            <p:ph sz="half" idx="2"/>
          </p:nvPr>
        </p:nvSpPr>
        <p:spPr>
          <a:xfrm>
            <a:off x="6846137" y="1959429"/>
            <a:ext cx="4602152" cy="4176370"/>
          </a:xfrm>
        </p:spPr>
        <p:txBody>
          <a:bodyPr vert="horz" lIns="91440" tIns="45720" rIns="91440" bIns="45720" rtlCol="0">
            <a:normAutofit/>
          </a:bodyPr>
          <a:lstStyle/>
          <a:p>
            <a:pPr marL="0" indent="0">
              <a:buNone/>
            </a:pPr>
            <a:r>
              <a:rPr lang="pl-PL" sz="2000" dirty="0">
                <a:effectLst/>
                <a:latin typeface="Calibri" panose="020F0502020204030204" pitchFamily="34" charset="0"/>
                <a:ea typeface="Times New Roman" panose="02020603050405020304" pitchFamily="18" charset="0"/>
                <a:cs typeface="Calibri" panose="020F0502020204030204" pitchFamily="34" charset="0"/>
              </a:rPr>
              <a:t>Sygnalizator służy nauczycielce do niewerbalnej komunikacji z dziećmi.</a:t>
            </a:r>
            <a:endParaRPr lang="pl-PL" sz="2000" dirty="0">
              <a:effectLst/>
              <a:latin typeface="Calibri" panose="020F0502020204030204" pitchFamily="34" charset="0"/>
              <a:cs typeface="Calibri" panose="020F0502020204030204" pitchFamily="34" charset="0"/>
            </a:endParaRPr>
          </a:p>
          <a:p>
            <a:pPr marL="0" indent="0">
              <a:buNone/>
            </a:pPr>
            <a:endParaRPr lang="pl-PL" sz="2000" dirty="0">
              <a:latin typeface="Calibri" panose="020F0502020204030204" pitchFamily="34" charset="0"/>
              <a:cs typeface="Calibri" panose="020F0502020204030204" pitchFamily="34" charset="0"/>
            </a:endParaRPr>
          </a:p>
          <a:p>
            <a:pPr marL="0" indent="0">
              <a:buNone/>
            </a:pPr>
            <a:r>
              <a:rPr lang="en-US" sz="2000" dirty="0" err="1">
                <a:effectLst/>
                <a:latin typeface="Calibri" panose="020F0502020204030204" pitchFamily="34" charset="0"/>
                <a:cs typeface="Calibri" panose="020F0502020204030204" pitchFamily="34" charset="0"/>
              </a:rPr>
              <a:t>Wykorzystując</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metodę</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odroczonej</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uwagi</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dajemy</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dziecku</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możliwość</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samodzielnego</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stawienia</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czoła</a:t>
            </a:r>
            <a:r>
              <a:rPr lang="en-US" sz="2000" dirty="0">
                <a:effectLst/>
                <a:latin typeface="Calibri" panose="020F0502020204030204" pitchFamily="34" charset="0"/>
                <a:cs typeface="Calibri" panose="020F0502020204030204" pitchFamily="34" charset="0"/>
              </a:rPr>
              <a:t> </a:t>
            </a:r>
            <a:r>
              <a:rPr lang="en-US" sz="2000" dirty="0" err="1">
                <a:effectLst/>
                <a:latin typeface="Calibri" panose="020F0502020204030204" pitchFamily="34" charset="0"/>
                <a:cs typeface="Calibri" panose="020F0502020204030204" pitchFamily="34" charset="0"/>
              </a:rPr>
              <a:t>zadaniu</a:t>
            </a:r>
            <a:endParaRPr lang="pl-PL" sz="2000" dirty="0">
              <a:effectLst/>
              <a:latin typeface="Calibri" panose="020F0502020204030204" pitchFamily="34" charset="0"/>
              <a:cs typeface="Calibri" panose="020F0502020204030204" pitchFamily="34" charset="0"/>
            </a:endParaRPr>
          </a:p>
          <a:p>
            <a:pPr marL="0" indent="0">
              <a:buNone/>
            </a:pPr>
            <a:r>
              <a:rPr lang="pl-PL" sz="2000" dirty="0">
                <a:latin typeface="Calibri" panose="020F0502020204030204" pitchFamily="34" charset="0"/>
                <a:cs typeface="Calibri" panose="020F0502020204030204" pitchFamily="34" charset="0"/>
              </a:rPr>
              <a:t>Czerwony – dziecko pracuje samodzielnie </a:t>
            </a:r>
          </a:p>
          <a:p>
            <a:pPr marL="0" indent="0">
              <a:buNone/>
            </a:pPr>
            <a:r>
              <a:rPr lang="pl-PL" sz="2000" dirty="0">
                <a:latin typeface="Calibri" panose="020F0502020204030204" pitchFamily="34" charset="0"/>
                <a:cs typeface="Calibri" panose="020F0502020204030204" pitchFamily="34" charset="0"/>
              </a:rPr>
              <a:t>Żółty – dzieci pracują w parach lub grupach, mogą prosić o pomoc kolegów </a:t>
            </a:r>
          </a:p>
          <a:p>
            <a:pPr marL="0" indent="0">
              <a:buNone/>
            </a:pPr>
            <a:r>
              <a:rPr lang="pl-PL" sz="2000" dirty="0">
                <a:latin typeface="Calibri" panose="020F0502020204030204" pitchFamily="34" charset="0"/>
                <a:cs typeface="Calibri" panose="020F0502020204030204" pitchFamily="34" charset="0"/>
              </a:rPr>
              <a:t>Zielony – to czas pracy z nauczycielem</a:t>
            </a:r>
            <a:endParaRPr lang="en-US" sz="2000" dirty="0">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3472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9" name="Straight Connector 18">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12B9B3A6-E1DE-4B05-9E3B-69AA17964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40D7F7C1-416D-4004-A948-BF6722A1F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FF9DD5E9-5E62-4E71-8350-0514507D69A4}"/>
              </a:ext>
            </a:extLst>
          </p:cNvPr>
          <p:cNvSpPr>
            <a:spLocks noGrp="1"/>
          </p:cNvSpPr>
          <p:nvPr>
            <p:ph type="title"/>
          </p:nvPr>
        </p:nvSpPr>
        <p:spPr>
          <a:xfrm>
            <a:off x="1241170" y="3659110"/>
            <a:ext cx="9732773" cy="1465112"/>
          </a:xfrm>
        </p:spPr>
        <p:txBody>
          <a:bodyPr vert="horz" lIns="91440" tIns="45720" rIns="91440" bIns="45720" rtlCol="0" anchor="ctr">
            <a:normAutofit/>
          </a:bodyPr>
          <a:lstStyle/>
          <a:p>
            <a:pPr algn="ctr">
              <a:lnSpc>
                <a:spcPct val="83000"/>
              </a:lnSpc>
            </a:pPr>
            <a:r>
              <a:rPr lang="en-US" sz="6000" b="1" cap="all" spc="-100" dirty="0" err="1">
                <a:solidFill>
                  <a:srgbClr val="0070C0"/>
                </a:solidFill>
              </a:rPr>
              <a:t>Zegar</a:t>
            </a:r>
            <a:endParaRPr lang="en-US" sz="6000" b="1" cap="all" spc="-100" dirty="0">
              <a:solidFill>
                <a:srgbClr val="0070C0"/>
              </a:solidFill>
            </a:endParaRPr>
          </a:p>
        </p:txBody>
      </p:sp>
      <p:sp>
        <p:nvSpPr>
          <p:cNvPr id="3" name="Symbol zastępczy zawartości 2">
            <a:extLst>
              <a:ext uri="{FF2B5EF4-FFF2-40B4-BE49-F238E27FC236}">
                <a16:creationId xmlns:a16="http://schemas.microsoft.com/office/drawing/2014/main" id="{9E571AB3-E9F3-4C3E-B6D6-4A1E1534B6F9}"/>
              </a:ext>
            </a:extLst>
          </p:cNvPr>
          <p:cNvSpPr>
            <a:spLocks noGrp="1"/>
          </p:cNvSpPr>
          <p:nvPr>
            <p:ph idx="1"/>
          </p:nvPr>
        </p:nvSpPr>
        <p:spPr>
          <a:xfrm>
            <a:off x="1371600" y="5124222"/>
            <a:ext cx="9517450" cy="638904"/>
          </a:xfrm>
        </p:spPr>
        <p:txBody>
          <a:bodyPr vert="horz" lIns="91440" tIns="45720" rIns="91440" bIns="45720" rtlCol="0">
            <a:noAutofit/>
          </a:bodyPr>
          <a:lstStyle/>
          <a:p>
            <a:pPr marL="0" indent="0" algn="ctr">
              <a:lnSpc>
                <a:spcPct val="90000"/>
              </a:lnSpc>
              <a:spcBef>
                <a:spcPts val="0"/>
              </a:spcBef>
              <a:spcAft>
                <a:spcPts val="600"/>
              </a:spcAft>
              <a:buNone/>
            </a:pPr>
            <a:r>
              <a:rPr lang="en-US" sz="2400" b="1" spc="80" dirty="0" err="1">
                <a:solidFill>
                  <a:srgbClr val="0070C0"/>
                </a:solidFill>
                <a:effectLst/>
              </a:rPr>
              <a:t>Pozwala</a:t>
            </a:r>
            <a:r>
              <a:rPr lang="en-US" sz="2400" b="1" spc="80" dirty="0">
                <a:solidFill>
                  <a:srgbClr val="0070C0"/>
                </a:solidFill>
                <a:effectLst/>
              </a:rPr>
              <a:t> w </a:t>
            </a:r>
            <a:r>
              <a:rPr lang="en-US" sz="2400" b="1" spc="80" dirty="0" err="1">
                <a:solidFill>
                  <a:srgbClr val="0070C0"/>
                </a:solidFill>
                <a:effectLst/>
              </a:rPr>
              <a:t>widoczny</a:t>
            </a:r>
            <a:r>
              <a:rPr lang="en-US" sz="2400" b="1" spc="80" dirty="0">
                <a:solidFill>
                  <a:srgbClr val="0070C0"/>
                </a:solidFill>
                <a:effectLst/>
              </a:rPr>
              <a:t> </a:t>
            </a:r>
            <a:r>
              <a:rPr lang="en-US" sz="2400" b="1" spc="80" dirty="0" err="1">
                <a:solidFill>
                  <a:srgbClr val="0070C0"/>
                </a:solidFill>
                <a:effectLst/>
              </a:rPr>
              <a:t>sposób</a:t>
            </a:r>
            <a:r>
              <a:rPr lang="en-US" sz="2400" b="1" spc="80" dirty="0">
                <a:solidFill>
                  <a:srgbClr val="0070C0"/>
                </a:solidFill>
                <a:effectLst/>
              </a:rPr>
              <a:t>, za </a:t>
            </a:r>
            <a:r>
              <a:rPr lang="en-US" sz="2400" b="1" spc="80" dirty="0" err="1">
                <a:solidFill>
                  <a:srgbClr val="0070C0"/>
                </a:solidFill>
                <a:effectLst/>
              </a:rPr>
              <a:t>pomocą</a:t>
            </a:r>
            <a:r>
              <a:rPr lang="en-US" sz="2400" b="1" spc="80" dirty="0">
                <a:solidFill>
                  <a:srgbClr val="0070C0"/>
                </a:solidFill>
                <a:effectLst/>
              </a:rPr>
              <a:t> </a:t>
            </a:r>
            <a:r>
              <a:rPr lang="en-US" sz="2400" b="1" spc="80" dirty="0" err="1">
                <a:solidFill>
                  <a:srgbClr val="0070C0"/>
                </a:solidFill>
                <a:effectLst/>
              </a:rPr>
              <a:t>kolorów</a:t>
            </a:r>
            <a:r>
              <a:rPr lang="en-US" sz="2400" b="1" spc="80" dirty="0">
                <a:solidFill>
                  <a:srgbClr val="0070C0"/>
                </a:solidFill>
                <a:effectLst/>
              </a:rPr>
              <a:t>, </a:t>
            </a:r>
            <a:r>
              <a:rPr lang="en-US" sz="2400" b="1" spc="80" dirty="0" err="1">
                <a:solidFill>
                  <a:srgbClr val="0070C0"/>
                </a:solidFill>
                <a:effectLst/>
              </a:rPr>
              <a:t>zaznaczyć</a:t>
            </a:r>
            <a:r>
              <a:rPr lang="en-US" sz="2400" b="1" spc="80" dirty="0">
                <a:solidFill>
                  <a:srgbClr val="0070C0"/>
                </a:solidFill>
                <a:effectLst/>
              </a:rPr>
              <a:t> </a:t>
            </a:r>
            <a:r>
              <a:rPr lang="en-US" sz="2400" b="1" spc="80" dirty="0" err="1">
                <a:solidFill>
                  <a:srgbClr val="0070C0"/>
                </a:solidFill>
                <a:effectLst/>
              </a:rPr>
              <a:t>formę</a:t>
            </a:r>
            <a:r>
              <a:rPr lang="en-US" sz="2400" b="1" spc="80" dirty="0">
                <a:solidFill>
                  <a:srgbClr val="0070C0"/>
                </a:solidFill>
                <a:effectLst/>
              </a:rPr>
              <a:t> </a:t>
            </a:r>
            <a:r>
              <a:rPr lang="en-US" sz="2400" b="1" spc="80" dirty="0" err="1">
                <a:solidFill>
                  <a:srgbClr val="0070C0"/>
                </a:solidFill>
                <a:effectLst/>
              </a:rPr>
              <a:t>aktywności</a:t>
            </a:r>
            <a:r>
              <a:rPr lang="en-US" sz="2400" b="1" spc="80" dirty="0">
                <a:solidFill>
                  <a:srgbClr val="0070C0"/>
                </a:solidFill>
                <a:effectLst/>
              </a:rPr>
              <a:t> </a:t>
            </a:r>
            <a:r>
              <a:rPr lang="en-US" sz="2400" b="1" spc="80" dirty="0" err="1">
                <a:solidFill>
                  <a:srgbClr val="0070C0"/>
                </a:solidFill>
                <a:effectLst/>
              </a:rPr>
              <a:t>dzieci</a:t>
            </a:r>
            <a:r>
              <a:rPr lang="en-US" sz="2400" b="1" spc="80" dirty="0">
                <a:solidFill>
                  <a:srgbClr val="0070C0"/>
                </a:solidFill>
                <a:effectLst/>
              </a:rPr>
              <a:t> </a:t>
            </a:r>
            <a:r>
              <a:rPr lang="en-US" sz="2400" b="1" spc="80" dirty="0" err="1">
                <a:solidFill>
                  <a:srgbClr val="0070C0"/>
                </a:solidFill>
                <a:effectLst/>
              </a:rPr>
              <a:t>podczas</a:t>
            </a:r>
            <a:r>
              <a:rPr lang="en-US" sz="2400" b="1" spc="80" dirty="0">
                <a:solidFill>
                  <a:srgbClr val="0070C0"/>
                </a:solidFill>
                <a:effectLst/>
              </a:rPr>
              <a:t> </a:t>
            </a:r>
            <a:r>
              <a:rPr lang="en-US" sz="2400" b="1" spc="80" dirty="0" err="1">
                <a:solidFill>
                  <a:srgbClr val="0070C0"/>
                </a:solidFill>
                <a:effectLst/>
              </a:rPr>
              <a:t>zajęć</a:t>
            </a:r>
            <a:r>
              <a:rPr lang="en-US" sz="2400" b="1" spc="80" dirty="0">
                <a:solidFill>
                  <a:srgbClr val="0070C0"/>
                </a:solidFill>
                <a:effectLst/>
              </a:rPr>
              <a:t>.</a:t>
            </a:r>
            <a:br>
              <a:rPr lang="en-US" sz="2400" b="1" spc="80" dirty="0">
                <a:solidFill>
                  <a:srgbClr val="0070C0"/>
                </a:solidFill>
              </a:rPr>
            </a:br>
            <a:endParaRPr lang="en-US" sz="2400" b="1" spc="80" dirty="0">
              <a:solidFill>
                <a:srgbClr val="0070C0"/>
              </a:solidFill>
            </a:endParaRPr>
          </a:p>
        </p:txBody>
      </p:sp>
      <p:sp>
        <p:nvSpPr>
          <p:cNvPr id="27" name="Rectangle 26">
            <a:extLst>
              <a:ext uri="{FF2B5EF4-FFF2-40B4-BE49-F238E27FC236}">
                <a16:creationId xmlns:a16="http://schemas.microsoft.com/office/drawing/2014/main" id="{E43580A9-5004-40E4-A1DC-63E6B4AE4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C6F2D1F0-EC99-445C-83D1-A40DD1B0D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3847746-0DD2-4849-B8F1-0C078E28D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1A06E-1802-4D35-B16B-A464B11AC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Obraz 4" descr="Obraz zawierający zegar, obiekt, znak&#10;&#10;Opis wygenerowany automatycznie">
            <a:extLst>
              <a:ext uri="{FF2B5EF4-FFF2-40B4-BE49-F238E27FC236}">
                <a16:creationId xmlns:a16="http://schemas.microsoft.com/office/drawing/2014/main" id="{F4ECBC0B-51C5-41EA-A4B6-085C9D0A9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486" y="1395172"/>
            <a:ext cx="2955610" cy="2216708"/>
          </a:xfrm>
          <a:prstGeom prst="rect">
            <a:avLst/>
          </a:prstGeom>
        </p:spPr>
      </p:pic>
    </p:spTree>
    <p:extLst>
      <p:ext uri="{BB962C8B-B14F-4D97-AF65-F5344CB8AC3E}">
        <p14:creationId xmlns:p14="http://schemas.microsoft.com/office/powerpoint/2010/main" val="35808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6611A010-17D6-4204-9234-75777658958D}"/>
              </a:ext>
            </a:extLst>
          </p:cNvPr>
          <p:cNvSpPr>
            <a:spLocks noGrp="1"/>
          </p:cNvSpPr>
          <p:nvPr>
            <p:ph type="title" idx="4294967295"/>
          </p:nvPr>
        </p:nvSpPr>
        <p:spPr>
          <a:xfrm>
            <a:off x="1243632" y="1559768"/>
            <a:ext cx="9678368" cy="3135379"/>
          </a:xfrm>
        </p:spPr>
        <p:txBody>
          <a:bodyPr vert="horz" lIns="91440" tIns="45720" rIns="91440" bIns="45720" rtlCol="0" anchor="ctr">
            <a:normAutofit/>
          </a:bodyPr>
          <a:lstStyle/>
          <a:p>
            <a:pPr algn="ctr">
              <a:lnSpc>
                <a:spcPct val="83000"/>
              </a:lnSpc>
            </a:pPr>
            <a:r>
              <a:rPr lang="en-US" sz="6600" cap="all" spc="-100" dirty="0" err="1">
                <a:solidFill>
                  <a:srgbClr val="002060"/>
                </a:solidFill>
              </a:rPr>
              <a:t>Mamy</a:t>
            </a:r>
            <a:r>
              <a:rPr lang="en-US" sz="6600" cap="all" spc="-100" dirty="0">
                <a:solidFill>
                  <a:srgbClr val="002060"/>
                </a:solidFill>
              </a:rPr>
              <a:t> w </a:t>
            </a:r>
            <a:r>
              <a:rPr lang="en-US" sz="6600" cap="all" spc="-100" dirty="0" err="1">
                <a:solidFill>
                  <a:srgbClr val="002060"/>
                </a:solidFill>
              </a:rPr>
              <a:t>planie</a:t>
            </a:r>
            <a:r>
              <a:rPr lang="en-US" sz="6600" cap="all" spc="-100" dirty="0">
                <a:solidFill>
                  <a:srgbClr val="002060"/>
                </a:solidFill>
              </a:rPr>
              <a:t> </a:t>
            </a:r>
            <a:r>
              <a:rPr lang="en-US" sz="6600" cap="all" spc="-100" dirty="0" err="1">
                <a:solidFill>
                  <a:srgbClr val="002060"/>
                </a:solidFill>
              </a:rPr>
              <a:t>wprowadzić</a:t>
            </a:r>
            <a:r>
              <a:rPr lang="en-US" sz="6600" cap="all" spc="-100" dirty="0">
                <a:solidFill>
                  <a:srgbClr val="002060"/>
                </a:solidFill>
              </a:rPr>
              <a:t>…</a:t>
            </a:r>
          </a:p>
        </p:txBody>
      </p:sp>
      <p:sp>
        <p:nvSpPr>
          <p:cNvPr id="26" name="Rectangle 25">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2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96D14B-7B36-4987-80CF-DC005694C8A2}"/>
              </a:ext>
            </a:extLst>
          </p:cNvPr>
          <p:cNvSpPr>
            <a:spLocks noGrp="1"/>
          </p:cNvSpPr>
          <p:nvPr>
            <p:ph type="title"/>
          </p:nvPr>
        </p:nvSpPr>
        <p:spPr>
          <a:xfrm>
            <a:off x="1136849" y="1348844"/>
            <a:ext cx="5716338" cy="3042706"/>
          </a:xfrm>
        </p:spPr>
        <p:txBody>
          <a:bodyPr vert="horz" lIns="91440" tIns="45720" rIns="91440" bIns="45720" rtlCol="0" anchor="ctr">
            <a:normAutofit/>
          </a:bodyPr>
          <a:lstStyle/>
          <a:p>
            <a:pPr algn="ctr">
              <a:lnSpc>
                <a:spcPct val="83000"/>
              </a:lnSpc>
            </a:pPr>
            <a:r>
              <a:rPr lang="en-US" sz="6000" cap="all" spc="-100" dirty="0"/>
              <a:t>TABLICA ZADAŃ NA DANY TYDZIEŃ</a:t>
            </a:r>
          </a:p>
        </p:txBody>
      </p:sp>
      <p:sp>
        <p:nvSpPr>
          <p:cNvPr id="3" name="Symbol zastępczy zawartości 2">
            <a:extLst>
              <a:ext uri="{FF2B5EF4-FFF2-40B4-BE49-F238E27FC236}">
                <a16:creationId xmlns:a16="http://schemas.microsoft.com/office/drawing/2014/main" id="{1C4A4005-06B5-42CD-9217-C78D4419107C}"/>
              </a:ext>
            </a:extLst>
          </p:cNvPr>
          <p:cNvSpPr>
            <a:spLocks noGrp="1"/>
          </p:cNvSpPr>
          <p:nvPr>
            <p:ph sz="half" idx="1"/>
          </p:nvPr>
        </p:nvSpPr>
        <p:spPr>
          <a:xfrm>
            <a:off x="1317386" y="4682062"/>
            <a:ext cx="5355264" cy="950253"/>
          </a:xfrm>
        </p:spPr>
        <p:txBody>
          <a:bodyPr vert="horz" lIns="91440" tIns="45720" rIns="91440" bIns="45720" rtlCol="0">
            <a:normAutofit lnSpcReduction="10000"/>
          </a:bodyPr>
          <a:lstStyle/>
          <a:p>
            <a:pPr marL="0" indent="0" algn="ctr">
              <a:spcBef>
                <a:spcPts val="0"/>
              </a:spcBef>
              <a:spcAft>
                <a:spcPts val="600"/>
              </a:spcAft>
              <a:buNone/>
            </a:pPr>
            <a:r>
              <a:rPr lang="en-US" sz="1600" spc="80" dirty="0"/>
              <a:t>PLANOWANIE PRACY</a:t>
            </a:r>
            <a:endParaRPr lang="pl-PL" sz="1600" spc="80" dirty="0"/>
          </a:p>
          <a:p>
            <a:pPr marL="0" indent="0" algn="ctr">
              <a:spcBef>
                <a:spcPts val="0"/>
              </a:spcBef>
              <a:spcAft>
                <a:spcPts val="600"/>
              </a:spcAft>
              <a:buNone/>
            </a:pPr>
            <a:r>
              <a:rPr lang="pl-PL" sz="1600" b="0" i="0" dirty="0">
                <a:solidFill>
                  <a:schemeClr val="tx1">
                    <a:lumMod val="75000"/>
                    <a:lumOff val="25000"/>
                  </a:schemeClr>
                </a:solidFill>
                <a:effectLst/>
                <a:latin typeface="inherit"/>
              </a:rPr>
              <a:t>Dzieci otrzymują pulę zadań na dany dzień/tydzień i same decydują kiedy i w jakiej kolejności je wykonają</a:t>
            </a:r>
          </a:p>
          <a:p>
            <a:pPr marL="0" indent="0" algn="ctr">
              <a:spcBef>
                <a:spcPts val="0"/>
              </a:spcBef>
              <a:spcAft>
                <a:spcPts val="600"/>
              </a:spcAft>
              <a:buNone/>
            </a:pPr>
            <a:endParaRPr lang="en-US" sz="1600" spc="80" dirty="0"/>
          </a:p>
        </p:txBody>
      </p:sp>
      <p:pic>
        <p:nvPicPr>
          <p:cNvPr id="5" name="Symbol zastępczy zawartości 7" descr="Obraz zawierający wewnątrz, stół, biurko, komputer&#10;&#10;Opis wygenerowany automatycznie">
            <a:extLst>
              <a:ext uri="{FF2B5EF4-FFF2-40B4-BE49-F238E27FC236}">
                <a16:creationId xmlns:a16="http://schemas.microsoft.com/office/drawing/2014/main" id="{C661FA23-5669-4E3E-883B-2D8E85F5E47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25" r="7015"/>
          <a:stretch/>
        </p:blipFill>
        <p:spPr>
          <a:xfrm>
            <a:off x="7228702" y="621793"/>
            <a:ext cx="4342547" cy="5614416"/>
          </a:xfrm>
          <a:prstGeom prst="rect">
            <a:avLst/>
          </a:prstGeom>
        </p:spPr>
      </p:pic>
    </p:spTree>
    <p:extLst>
      <p:ext uri="{BB962C8B-B14F-4D97-AF65-F5344CB8AC3E}">
        <p14:creationId xmlns:p14="http://schemas.microsoft.com/office/powerpoint/2010/main" val="2202542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11485E6B-259C-4EAE-9BE1-FDE69690A8ED}"/>
              </a:ext>
            </a:extLst>
          </p:cNvPr>
          <p:cNvSpPr>
            <a:spLocks noGrp="1"/>
          </p:cNvSpPr>
          <p:nvPr>
            <p:ph type="title"/>
          </p:nvPr>
        </p:nvSpPr>
        <p:spPr>
          <a:xfrm>
            <a:off x="3844616" y="881210"/>
            <a:ext cx="7417925" cy="1517035"/>
          </a:xfrm>
        </p:spPr>
        <p:txBody>
          <a:bodyPr vert="horz" lIns="91440" tIns="45720" rIns="91440" bIns="45720" rtlCol="0">
            <a:normAutofit/>
          </a:bodyPr>
          <a:lstStyle/>
          <a:p>
            <a:r>
              <a:rPr lang="en-US" b="1" cap="all" spc="-100">
                <a:solidFill>
                  <a:schemeClr val="tx1">
                    <a:lumMod val="75000"/>
                    <a:lumOff val="25000"/>
                  </a:schemeClr>
                </a:solidFill>
              </a:rPr>
              <a:t>Tablica osiągnięć</a:t>
            </a:r>
            <a:r>
              <a:rPr lang="pl-PL" b="1" cap="all" spc="-100">
                <a:solidFill>
                  <a:schemeClr val="tx1">
                    <a:lumMod val="75000"/>
                    <a:lumOff val="25000"/>
                  </a:schemeClr>
                </a:solidFill>
              </a:rPr>
              <a:t> – </a:t>
            </a:r>
            <a:br>
              <a:rPr lang="pl-PL" b="1" cap="all" spc="-100">
                <a:solidFill>
                  <a:schemeClr val="tx1">
                    <a:lumMod val="75000"/>
                    <a:lumOff val="25000"/>
                  </a:schemeClr>
                </a:solidFill>
              </a:rPr>
            </a:br>
            <a:r>
              <a:rPr lang="pl-PL" b="1" cap="all" spc="-100">
                <a:solidFill>
                  <a:schemeClr val="tx1">
                    <a:lumMod val="75000"/>
                    <a:lumOff val="25000"/>
                  </a:schemeClr>
                </a:solidFill>
              </a:rPr>
              <a:t>To już potrafię</a:t>
            </a:r>
            <a:endParaRPr lang="en-US" b="1" cap="all" spc="-100">
              <a:solidFill>
                <a:schemeClr val="tx1">
                  <a:lumMod val="75000"/>
                  <a:lumOff val="25000"/>
                </a:schemeClr>
              </a:solidFill>
            </a:endParaRPr>
          </a:p>
        </p:txBody>
      </p:sp>
      <p:sp>
        <p:nvSpPr>
          <p:cNvPr id="3" name="Symbol zastępczy tekstu 2">
            <a:extLst>
              <a:ext uri="{FF2B5EF4-FFF2-40B4-BE49-F238E27FC236}">
                <a16:creationId xmlns:a16="http://schemas.microsoft.com/office/drawing/2014/main" id="{42C11774-5679-4F0E-9F12-E10C4EE1EFA3}"/>
              </a:ext>
            </a:extLst>
          </p:cNvPr>
          <p:cNvSpPr>
            <a:spLocks noGrp="1"/>
          </p:cNvSpPr>
          <p:nvPr>
            <p:ph idx="1"/>
          </p:nvPr>
        </p:nvSpPr>
        <p:spPr>
          <a:xfrm>
            <a:off x="3844616" y="2626840"/>
            <a:ext cx="7245103" cy="3131777"/>
          </a:xfrm>
        </p:spPr>
        <p:txBody>
          <a:bodyPr vert="horz" lIns="91440" tIns="45720" rIns="91440" bIns="45720" rtlCol="0">
            <a:normAutofit/>
          </a:bodyPr>
          <a:lstStyle/>
          <a:p>
            <a:pPr marL="0" indent="0">
              <a:spcBef>
                <a:spcPts val="0"/>
              </a:spcBef>
              <a:spcAft>
                <a:spcPts val="600"/>
              </a:spcAft>
              <a:buNone/>
            </a:pPr>
            <a:r>
              <a:rPr lang="pl-PL" b="1" spc="80" dirty="0">
                <a:solidFill>
                  <a:schemeClr val="tx1">
                    <a:lumMod val="75000"/>
                    <a:lumOff val="25000"/>
                  </a:schemeClr>
                </a:solidFill>
                <a:effectLst/>
              </a:rPr>
              <a:t>Zasada: </a:t>
            </a:r>
            <a:r>
              <a:rPr lang="en-US" b="1" spc="80" dirty="0">
                <a:solidFill>
                  <a:schemeClr val="tx1">
                    <a:lumMod val="75000"/>
                    <a:lumOff val="25000"/>
                  </a:schemeClr>
                </a:solidFill>
                <a:effectLst/>
              </a:rPr>
              <a:t>„</a:t>
            </a:r>
            <a:r>
              <a:rPr lang="pl-PL" b="1" spc="80" dirty="0">
                <a:solidFill>
                  <a:schemeClr val="tx1">
                    <a:lumMod val="75000"/>
                    <a:lumOff val="25000"/>
                  </a:schemeClr>
                </a:solidFill>
              </a:rPr>
              <a:t>B</a:t>
            </a:r>
            <a:r>
              <a:rPr lang="en-US" b="1" spc="80" dirty="0" err="1">
                <a:solidFill>
                  <a:schemeClr val="tx1">
                    <a:lumMod val="75000"/>
                    <a:lumOff val="25000"/>
                  </a:schemeClr>
                </a:solidFill>
                <a:effectLst/>
              </a:rPr>
              <a:t>uduj</a:t>
            </a:r>
            <a:r>
              <a:rPr lang="en-US" b="1" spc="80" dirty="0">
                <a:solidFill>
                  <a:schemeClr val="tx1">
                    <a:lumMod val="75000"/>
                    <a:lumOff val="25000"/>
                  </a:schemeClr>
                </a:solidFill>
                <a:effectLst/>
              </a:rPr>
              <a:t> </a:t>
            </a:r>
            <a:r>
              <a:rPr lang="en-US" b="1" spc="80" dirty="0" err="1">
                <a:solidFill>
                  <a:schemeClr val="tx1">
                    <a:lumMod val="75000"/>
                    <a:lumOff val="25000"/>
                  </a:schemeClr>
                </a:solidFill>
                <a:effectLst/>
              </a:rPr>
              <a:t>na</a:t>
            </a:r>
            <a:r>
              <a:rPr lang="en-US" b="1" spc="80" dirty="0">
                <a:solidFill>
                  <a:schemeClr val="tx1">
                    <a:lumMod val="75000"/>
                    <a:lumOff val="25000"/>
                  </a:schemeClr>
                </a:solidFill>
                <a:effectLst/>
              </a:rPr>
              <a:t> </a:t>
            </a:r>
            <a:r>
              <a:rPr lang="en-US" b="1" spc="80" dirty="0" err="1">
                <a:solidFill>
                  <a:schemeClr val="tx1">
                    <a:lumMod val="75000"/>
                    <a:lumOff val="25000"/>
                  </a:schemeClr>
                </a:solidFill>
                <a:effectLst/>
              </a:rPr>
              <a:t>tym</a:t>
            </a:r>
            <a:r>
              <a:rPr lang="en-US" b="1" spc="80" dirty="0">
                <a:solidFill>
                  <a:schemeClr val="tx1">
                    <a:lumMod val="75000"/>
                    <a:lumOff val="25000"/>
                  </a:schemeClr>
                </a:solidFill>
                <a:effectLst/>
              </a:rPr>
              <a:t>, co </a:t>
            </a:r>
            <a:r>
              <a:rPr lang="en-US" b="1" spc="80" dirty="0" err="1">
                <a:solidFill>
                  <a:schemeClr val="tx1">
                    <a:lumMod val="75000"/>
                    <a:lumOff val="25000"/>
                  </a:schemeClr>
                </a:solidFill>
                <a:effectLst/>
              </a:rPr>
              <a:t>już</a:t>
            </a:r>
            <a:r>
              <a:rPr lang="en-US" b="1" spc="80" dirty="0">
                <a:solidFill>
                  <a:schemeClr val="tx1">
                    <a:lumMod val="75000"/>
                    <a:lumOff val="25000"/>
                  </a:schemeClr>
                </a:solidFill>
                <a:effectLst/>
              </a:rPr>
              <a:t> </a:t>
            </a:r>
            <a:r>
              <a:rPr lang="en-US" b="1" spc="80" dirty="0" err="1">
                <a:solidFill>
                  <a:schemeClr val="tx1">
                    <a:lumMod val="75000"/>
                    <a:lumOff val="25000"/>
                  </a:schemeClr>
                </a:solidFill>
                <a:effectLst/>
              </a:rPr>
              <a:t>umiesz</a:t>
            </a:r>
            <a:r>
              <a:rPr lang="en-US" b="1" spc="80" dirty="0">
                <a:solidFill>
                  <a:schemeClr val="tx1">
                    <a:lumMod val="75000"/>
                    <a:lumOff val="25000"/>
                  </a:schemeClr>
                </a:solidFill>
                <a:effectLst/>
              </a:rPr>
              <a:t>”</a:t>
            </a:r>
            <a:br>
              <a:rPr lang="en-US" b="1" spc="80" dirty="0">
                <a:solidFill>
                  <a:schemeClr val="tx1">
                    <a:lumMod val="75000"/>
                    <a:lumOff val="25000"/>
                  </a:schemeClr>
                </a:solidFill>
              </a:rPr>
            </a:br>
            <a:endParaRPr lang="pl-PL" b="1" spc="80" dirty="0">
              <a:solidFill>
                <a:schemeClr val="tx1">
                  <a:lumMod val="75000"/>
                  <a:lumOff val="25000"/>
                </a:schemeClr>
              </a:solidFill>
            </a:endParaRPr>
          </a:p>
          <a:p>
            <a:pPr marL="0" indent="0">
              <a:spcBef>
                <a:spcPts val="0"/>
              </a:spcBef>
              <a:spcAft>
                <a:spcPts val="600"/>
              </a:spcAft>
              <a:buNone/>
            </a:pPr>
            <a:endParaRPr lang="pl-PL" b="1" spc="80" dirty="0">
              <a:solidFill>
                <a:schemeClr val="tx1">
                  <a:lumMod val="75000"/>
                  <a:lumOff val="25000"/>
                </a:schemeClr>
              </a:solidFill>
            </a:endParaRPr>
          </a:p>
          <a:p>
            <a:pPr marL="0" indent="0">
              <a:spcBef>
                <a:spcPts val="0"/>
              </a:spcBef>
              <a:spcAft>
                <a:spcPts val="600"/>
              </a:spcAft>
              <a:buNone/>
            </a:pPr>
            <a:r>
              <a:rPr lang="pl-PL" b="0" i="0" dirty="0">
                <a:solidFill>
                  <a:schemeClr val="tx1">
                    <a:lumMod val="75000"/>
                    <a:lumOff val="25000"/>
                  </a:schemeClr>
                </a:solidFill>
                <a:effectLst/>
                <a:latin typeface="inherit"/>
              </a:rPr>
              <a:t>Dzieci skupiają się na tym, co już umieją. Próbują dostrzec i rozwijać swoje mocne strony.</a:t>
            </a:r>
          </a:p>
          <a:p>
            <a:pPr marL="0" indent="0">
              <a:spcBef>
                <a:spcPts val="0"/>
              </a:spcBef>
              <a:spcAft>
                <a:spcPts val="600"/>
              </a:spcAft>
              <a:buNone/>
            </a:pPr>
            <a:endParaRPr lang="en-US" b="1" spc="80" dirty="0">
              <a:solidFill>
                <a:schemeClr val="tx1">
                  <a:lumMod val="75000"/>
                  <a:lumOff val="25000"/>
                </a:schemeClr>
              </a:solidFill>
            </a:endParaRPr>
          </a:p>
        </p:txBody>
      </p:sp>
    </p:spTree>
    <p:extLst>
      <p:ext uri="{BB962C8B-B14F-4D97-AF65-F5344CB8AC3E}">
        <p14:creationId xmlns:p14="http://schemas.microsoft.com/office/powerpoint/2010/main" val="7896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2" name="Straight Connector 21">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FE051AA-0631-4833-B52C-BE76B9D3A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F2829316-8F5B-4EA1-9581-1F1152944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4" name="Tytuł 3">
            <a:extLst>
              <a:ext uri="{FF2B5EF4-FFF2-40B4-BE49-F238E27FC236}">
                <a16:creationId xmlns:a16="http://schemas.microsoft.com/office/drawing/2014/main" id="{5C4AE01F-7874-46D5-8529-2B666E7AB107}"/>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4200" cap="all" spc="-100"/>
              <a:t>Możliwość wykorzystania założeń planu daltońskiego w domu</a:t>
            </a:r>
          </a:p>
        </p:txBody>
      </p:sp>
      <p:sp>
        <p:nvSpPr>
          <p:cNvPr id="3" name="Symbol zastępczy zawartości 2">
            <a:extLst>
              <a:ext uri="{FF2B5EF4-FFF2-40B4-BE49-F238E27FC236}">
                <a16:creationId xmlns:a16="http://schemas.microsoft.com/office/drawing/2014/main" id="{44B72F63-7915-4A4C-AE23-E19813F0575A}"/>
              </a:ext>
            </a:extLst>
          </p:cNvPr>
          <p:cNvSpPr>
            <a:spLocks noGrp="1"/>
          </p:cNvSpPr>
          <p:nvPr>
            <p:ph idx="1"/>
          </p:nvPr>
        </p:nvSpPr>
        <p:spPr>
          <a:xfrm>
            <a:off x="5533786" y="4682062"/>
            <a:ext cx="5355264" cy="950976"/>
          </a:xfrm>
        </p:spPr>
        <p:txBody>
          <a:bodyPr vert="horz" lIns="91440" tIns="45720" rIns="91440" bIns="45720" rtlCol="0">
            <a:normAutofit/>
          </a:bodyPr>
          <a:lstStyle/>
          <a:p>
            <a:pPr marL="0" indent="0" algn="ctr">
              <a:spcBef>
                <a:spcPts val="0"/>
              </a:spcBef>
              <a:spcAft>
                <a:spcPts val="600"/>
              </a:spcAft>
              <a:buNone/>
            </a:pPr>
            <a:r>
              <a:rPr lang="en-US" sz="1600" spc="80">
                <a:effectLst>
                  <a:outerShdw blurRad="38100" dist="38100" dir="2700000" algn="tl">
                    <a:srgbClr val="000000">
                      <a:alpha val="43137"/>
                    </a:srgbClr>
                  </a:outerShdw>
                </a:effectLst>
              </a:rPr>
              <a:t>https://ponadwszystko.com/domowy-plan-daltonski/</a:t>
            </a:r>
          </a:p>
        </p:txBody>
      </p:sp>
      <p:sp>
        <p:nvSpPr>
          <p:cNvPr id="30" name="Rectangle 29">
            <a:extLst>
              <a:ext uri="{FF2B5EF4-FFF2-40B4-BE49-F238E27FC236}">
                <a16:creationId xmlns:a16="http://schemas.microsoft.com/office/drawing/2014/main" id="{AD11D7A6-5D57-426A-A17A-1FD70DF66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46B486D1-EF0A-4077-9343-C9DB94C0F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646751-9C0C-4565-B6A3-3B1C50E6A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BA2A92-1748-4444-9DE9-95CEFF28FD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Obraz 7" descr="Obraz zawierający tekst&#10;&#10;Opis wygenerowany automatycznie">
            <a:extLst>
              <a:ext uri="{FF2B5EF4-FFF2-40B4-BE49-F238E27FC236}">
                <a16:creationId xmlns:a16="http://schemas.microsoft.com/office/drawing/2014/main" id="{8789B25B-06E8-4156-BC93-7035CA29C0B6}"/>
              </a:ext>
            </a:extLst>
          </p:cNvPr>
          <p:cNvPicPr>
            <a:picLocks noChangeAspect="1"/>
          </p:cNvPicPr>
          <p:nvPr/>
        </p:nvPicPr>
        <p:blipFill rotWithShape="1">
          <a:blip r:embed="rId3">
            <a:extLst>
              <a:ext uri="{28A0092B-C50C-407E-A947-70E740481C1C}">
                <a14:useLocalDpi xmlns:a14="http://schemas.microsoft.com/office/drawing/2010/main" val="0"/>
              </a:ext>
            </a:extLst>
          </a:blip>
          <a:srcRect l="1825" r="2" b="2"/>
          <a:stretch/>
        </p:blipFill>
        <p:spPr>
          <a:xfrm>
            <a:off x="1580463" y="1225575"/>
            <a:ext cx="3073480" cy="4424897"/>
          </a:xfrm>
          <a:prstGeom prst="rect">
            <a:avLst/>
          </a:prstGeom>
        </p:spPr>
      </p:pic>
    </p:spTree>
    <p:extLst>
      <p:ext uri="{BB962C8B-B14F-4D97-AF65-F5344CB8AC3E}">
        <p14:creationId xmlns:p14="http://schemas.microsoft.com/office/powerpoint/2010/main" val="374798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C3115-A16D-4DA5-A595-5B689BC5902D}"/>
              </a:ext>
            </a:extLst>
          </p:cNvPr>
          <p:cNvSpPr>
            <a:spLocks noGrp="1"/>
          </p:cNvSpPr>
          <p:nvPr>
            <p:ph type="title"/>
          </p:nvPr>
        </p:nvSpPr>
        <p:spPr>
          <a:xfrm>
            <a:off x="6579450" y="727627"/>
            <a:ext cx="4957553" cy="1645920"/>
          </a:xfrm>
        </p:spPr>
        <p:txBody>
          <a:bodyPr>
            <a:normAutofit/>
          </a:bodyPr>
          <a:lstStyle/>
          <a:p>
            <a:endParaRPr lang="pl-PL"/>
          </a:p>
        </p:txBody>
      </p:sp>
      <p:sp>
        <p:nvSpPr>
          <p:cNvPr id="3" name="Symbol zastępczy zawartości 2">
            <a:extLst>
              <a:ext uri="{FF2B5EF4-FFF2-40B4-BE49-F238E27FC236}">
                <a16:creationId xmlns:a16="http://schemas.microsoft.com/office/drawing/2014/main" id="{E19F3759-262A-485D-B620-1E4F3CAC692E}"/>
              </a:ext>
            </a:extLst>
          </p:cNvPr>
          <p:cNvSpPr>
            <a:spLocks noGrp="1"/>
          </p:cNvSpPr>
          <p:nvPr>
            <p:ph idx="1"/>
          </p:nvPr>
        </p:nvSpPr>
        <p:spPr>
          <a:xfrm>
            <a:off x="6579450" y="2538919"/>
            <a:ext cx="4957554" cy="3496120"/>
          </a:xfrm>
        </p:spPr>
        <p:txBody>
          <a:bodyPr>
            <a:normAutofit/>
          </a:bodyPr>
          <a:lstStyle/>
          <a:p>
            <a:pPr marL="0" indent="0">
              <a:buNone/>
            </a:pPr>
            <a:r>
              <a:rPr lang="pl-PL" sz="60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Dziękujemy za uwagę</a:t>
            </a:r>
          </a:p>
        </p:txBody>
      </p:sp>
      <p:pic>
        <p:nvPicPr>
          <p:cNvPr id="7" name="Graphic 6" descr="Smiling Face with No Fill">
            <a:extLst>
              <a:ext uri="{FF2B5EF4-FFF2-40B4-BE49-F238E27FC236}">
                <a16:creationId xmlns:a16="http://schemas.microsoft.com/office/drawing/2014/main" id="{408AE613-D8AF-4C7D-9B69-A23ED07DF9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4017" y="1228185"/>
            <a:ext cx="4414438" cy="4414438"/>
          </a:xfrm>
          <a:prstGeom prst="rect">
            <a:avLst/>
          </a:prstGeom>
        </p:spPr>
      </p:pic>
    </p:spTree>
    <p:extLst>
      <p:ext uri="{BB962C8B-B14F-4D97-AF65-F5344CB8AC3E}">
        <p14:creationId xmlns:p14="http://schemas.microsoft.com/office/powerpoint/2010/main" val="13563495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4FB6A8-2307-4712-AE44-0DC4314C513F}"/>
              </a:ext>
            </a:extLst>
          </p:cNvPr>
          <p:cNvSpPr>
            <a:spLocks noGrp="1"/>
          </p:cNvSpPr>
          <p:nvPr>
            <p:ph type="title"/>
          </p:nvPr>
        </p:nvSpPr>
        <p:spPr>
          <a:xfrm>
            <a:off x="6846137" y="727626"/>
            <a:ext cx="4602152" cy="1718225"/>
          </a:xfrm>
        </p:spPr>
        <p:txBody>
          <a:bodyPr>
            <a:normAutofit/>
          </a:bodyPr>
          <a:lstStyle/>
          <a:p>
            <a:endParaRPr lang="pl-PL"/>
          </a:p>
        </p:txBody>
      </p:sp>
      <p:sp>
        <p:nvSpPr>
          <p:cNvPr id="3" name="Symbol zastępczy zawartości 2">
            <a:extLst>
              <a:ext uri="{FF2B5EF4-FFF2-40B4-BE49-F238E27FC236}">
                <a16:creationId xmlns:a16="http://schemas.microsoft.com/office/drawing/2014/main" id="{28EF7DAB-5D78-44C1-8564-02E88882D333}"/>
              </a:ext>
            </a:extLst>
          </p:cNvPr>
          <p:cNvSpPr>
            <a:spLocks noGrp="1"/>
          </p:cNvSpPr>
          <p:nvPr>
            <p:ph idx="1"/>
          </p:nvPr>
        </p:nvSpPr>
        <p:spPr>
          <a:xfrm>
            <a:off x="6846137" y="2538919"/>
            <a:ext cx="4602152" cy="3596880"/>
          </a:xfrm>
        </p:spPr>
        <p:txBody>
          <a:bodyPr>
            <a:normAutofit/>
          </a:bodyPr>
          <a:lstStyle/>
          <a:p>
            <a:pPr marL="0" indent="0">
              <a:buNone/>
            </a:pPr>
            <a:r>
              <a:rPr lang="pl-PL" sz="2400" b="1" i="1" dirty="0">
                <a:solidFill>
                  <a:srgbClr val="008000"/>
                </a:solidFill>
                <a:effectLst/>
                <a:latin typeface="Calibri" panose="020F0502020204030204" pitchFamily="34" charset="0"/>
                <a:cs typeface="Calibri" panose="020F0502020204030204" pitchFamily="34" charset="0"/>
              </a:rPr>
              <a:t>Plan Daltoński polega na</a:t>
            </a:r>
            <a:r>
              <a:rPr lang="pl-PL" sz="2400" b="1" i="1" dirty="0">
                <a:solidFill>
                  <a:srgbClr val="008000"/>
                </a:solidFill>
                <a:latin typeface="Calibri" panose="020F0502020204030204" pitchFamily="34" charset="0"/>
                <a:cs typeface="Calibri" panose="020F0502020204030204" pitchFamily="34" charset="0"/>
              </a:rPr>
              <a:t> </a:t>
            </a:r>
            <a:r>
              <a:rPr lang="pl-PL" sz="2400" b="1" i="1" dirty="0">
                <a:solidFill>
                  <a:srgbClr val="008000"/>
                </a:solidFill>
                <a:effectLst/>
                <a:latin typeface="Calibri" panose="020F0502020204030204" pitchFamily="34" charset="0"/>
                <a:cs typeface="Calibri" panose="020F0502020204030204" pitchFamily="34" charset="0"/>
              </a:rPr>
              <a:t>działaniu, a nie sięganiu po gotowe rozwiązania; na poszukiwaniu, badaniu świata i wyciąganiu wniosków już od najmłodszych lat. </a:t>
            </a:r>
            <a:endParaRPr lang="pl-PL" sz="2400" b="1" i="1" dirty="0">
              <a:solidFill>
                <a:srgbClr val="008000"/>
              </a:solidFill>
            </a:endParaRPr>
          </a:p>
        </p:txBody>
      </p:sp>
      <p:pic>
        <p:nvPicPr>
          <p:cNvPr id="5" name="Obraz 4" descr="Obraz zawierający woda, zewnętrzne, zielony, chłopiec&#10;&#10;Opis wygenerowany automatycznie">
            <a:extLst>
              <a:ext uri="{FF2B5EF4-FFF2-40B4-BE49-F238E27FC236}">
                <a16:creationId xmlns:a16="http://schemas.microsoft.com/office/drawing/2014/main" id="{AB275DE0-BC30-48FD-9E29-D5DFD04788C0}"/>
              </a:ext>
            </a:extLst>
          </p:cNvPr>
          <p:cNvPicPr>
            <a:picLocks noChangeAspect="1"/>
          </p:cNvPicPr>
          <p:nvPr/>
        </p:nvPicPr>
        <p:blipFill rotWithShape="1">
          <a:blip r:embed="rId2">
            <a:extLst>
              <a:ext uri="{28A0092B-C50C-407E-A947-70E740481C1C}">
                <a14:useLocalDpi xmlns:a14="http://schemas.microsoft.com/office/drawing/2010/main" val="0"/>
              </a:ext>
            </a:extLst>
          </a:blip>
          <a:srcRect l="44530" r="4377" b="1"/>
          <a:stretch/>
        </p:blipFill>
        <p:spPr>
          <a:xfrm>
            <a:off x="407432" y="419292"/>
            <a:ext cx="5522976" cy="6053328"/>
          </a:xfrm>
          <a:prstGeom prst="rect">
            <a:avLst/>
          </a:prstGeom>
        </p:spPr>
      </p:pic>
    </p:spTree>
    <p:extLst>
      <p:ext uri="{BB962C8B-B14F-4D97-AF65-F5344CB8AC3E}">
        <p14:creationId xmlns:p14="http://schemas.microsoft.com/office/powerpoint/2010/main" val="60513202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7D8F29-569C-4858-977F-6C39D68DBC74}"/>
              </a:ext>
            </a:extLst>
          </p:cNvPr>
          <p:cNvSpPr>
            <a:spLocks noGrp="1"/>
          </p:cNvSpPr>
          <p:nvPr>
            <p:ph type="title"/>
          </p:nvPr>
        </p:nvSpPr>
        <p:spPr>
          <a:xfrm>
            <a:off x="6846137" y="727626"/>
            <a:ext cx="4602152" cy="1718225"/>
          </a:xfrm>
        </p:spPr>
        <p:txBody>
          <a:bodyPr>
            <a:normAutofit/>
          </a:bodyPr>
          <a:lstStyle/>
          <a:p>
            <a:endParaRPr lang="pl-PL"/>
          </a:p>
        </p:txBody>
      </p:sp>
      <p:sp>
        <p:nvSpPr>
          <p:cNvPr id="3" name="Symbol zastępczy zawartości 2">
            <a:extLst>
              <a:ext uri="{FF2B5EF4-FFF2-40B4-BE49-F238E27FC236}">
                <a16:creationId xmlns:a16="http://schemas.microsoft.com/office/drawing/2014/main" id="{3147B8C4-BBE1-41DA-8592-A60D68A45DDF}"/>
              </a:ext>
            </a:extLst>
          </p:cNvPr>
          <p:cNvSpPr>
            <a:spLocks noGrp="1"/>
          </p:cNvSpPr>
          <p:nvPr>
            <p:ph idx="1"/>
          </p:nvPr>
        </p:nvSpPr>
        <p:spPr>
          <a:xfrm>
            <a:off x="6846137" y="2538919"/>
            <a:ext cx="4602152" cy="3596880"/>
          </a:xfrm>
        </p:spPr>
        <p:txBody>
          <a:bodyPr>
            <a:normAutofit/>
          </a:bodyPr>
          <a:lstStyle/>
          <a:p>
            <a:pPr marL="0" indent="0" algn="ctr">
              <a:buNone/>
            </a:pPr>
            <a:br>
              <a:rPr lang="pl-PL" sz="2400" b="1" i="0" dirty="0">
                <a:solidFill>
                  <a:schemeClr val="bg2">
                    <a:lumMod val="25000"/>
                  </a:schemeClr>
                </a:solidFill>
                <a:effectLst>
                  <a:outerShdw blurRad="38100" dist="38100" dir="2700000" algn="tl">
                    <a:srgbClr val="000000">
                      <a:alpha val="43137"/>
                    </a:srgbClr>
                  </a:outerShdw>
                </a:effectLst>
                <a:latin typeface="Alegreya Sans"/>
              </a:rPr>
            </a:br>
            <a:r>
              <a:rPr lang="pl-PL" sz="2000" b="1" i="0" dirty="0">
                <a:solidFill>
                  <a:schemeClr val="bg2">
                    <a:lumMod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Edukacja daltońska opiera się na 4 solidnych filarach…</a:t>
            </a:r>
          </a:p>
          <a:p>
            <a:pPr algn="just">
              <a:buFontTx/>
              <a:buChar char="-"/>
            </a:pPr>
            <a:r>
              <a:rPr lang="pl-PL" sz="2000" b="1" dirty="0">
                <a:solidFill>
                  <a:schemeClr val="bg2">
                    <a:lumMod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Samodzielność</a:t>
            </a:r>
          </a:p>
          <a:p>
            <a:pPr algn="just">
              <a:buFontTx/>
              <a:buChar char="-"/>
            </a:pPr>
            <a:r>
              <a:rPr lang="pl-PL" sz="2000" b="1" i="0" dirty="0">
                <a:solidFill>
                  <a:schemeClr val="bg2">
                    <a:lumMod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Odpowiedzialność</a:t>
            </a:r>
          </a:p>
          <a:p>
            <a:pPr>
              <a:buFontTx/>
              <a:buChar char="-"/>
            </a:pPr>
            <a:r>
              <a:rPr lang="pl-PL" sz="2000" b="1" dirty="0">
                <a:solidFill>
                  <a:schemeClr val="bg2">
                    <a:lumMod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Współpraca</a:t>
            </a:r>
          </a:p>
          <a:p>
            <a:pPr>
              <a:buFontTx/>
              <a:buChar char="-"/>
            </a:pPr>
            <a:r>
              <a:rPr lang="pl-PL" sz="2000" b="1" dirty="0">
                <a:solidFill>
                  <a:schemeClr val="bg2">
                    <a:lumMod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Refleksja</a:t>
            </a:r>
          </a:p>
          <a:p>
            <a:pPr marL="0" indent="0">
              <a:buNone/>
            </a:pPr>
            <a:endParaRPr lang="pl-PL"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buFontTx/>
              <a:buChar char="-"/>
            </a:pPr>
            <a:endParaRPr lang="pl-PL" dirty="0"/>
          </a:p>
        </p:txBody>
      </p:sp>
      <p:pic>
        <p:nvPicPr>
          <p:cNvPr id="5" name="Obraz 4" descr="Obraz zawierający zewnętrzne, budynek, trawa, drewniane&#10;&#10;Opis wygenerowany automatycznie">
            <a:extLst>
              <a:ext uri="{FF2B5EF4-FFF2-40B4-BE49-F238E27FC236}">
                <a16:creationId xmlns:a16="http://schemas.microsoft.com/office/drawing/2014/main" id="{5C520C40-DA2A-4735-9B42-5B75D1C85561}"/>
              </a:ext>
            </a:extLst>
          </p:cNvPr>
          <p:cNvPicPr>
            <a:picLocks noChangeAspect="1"/>
          </p:cNvPicPr>
          <p:nvPr/>
        </p:nvPicPr>
        <p:blipFill rotWithShape="1">
          <a:blip r:embed="rId2">
            <a:extLst>
              <a:ext uri="{28A0092B-C50C-407E-A947-70E740481C1C}">
                <a14:useLocalDpi xmlns:a14="http://schemas.microsoft.com/office/drawing/2010/main" val="0"/>
              </a:ext>
            </a:extLst>
          </a:blip>
          <a:srcRect l="6667" r="32659" b="1"/>
          <a:stretch/>
        </p:blipFill>
        <p:spPr>
          <a:xfrm>
            <a:off x="407432" y="419292"/>
            <a:ext cx="5522976" cy="6053328"/>
          </a:xfrm>
          <a:prstGeom prst="rect">
            <a:avLst/>
          </a:prstGeom>
        </p:spPr>
      </p:pic>
    </p:spTree>
    <p:extLst>
      <p:ext uri="{BB962C8B-B14F-4D97-AF65-F5344CB8AC3E}">
        <p14:creationId xmlns:p14="http://schemas.microsoft.com/office/powerpoint/2010/main" val="2853044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E3C025-1190-490D-A7E8-FBB16A2CA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106E57-42AD-4803-8DA8-AA87F53B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730" y="311577"/>
            <a:ext cx="8531352" cy="63825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668FB66-7DA2-4943-B38E-6DE102F09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E3389CD1-AE48-4D37-98E5-1E1898C629B2}"/>
              </a:ext>
            </a:extLst>
          </p:cNvPr>
          <p:cNvSpPr>
            <a:spLocks noGrp="1"/>
          </p:cNvSpPr>
          <p:nvPr>
            <p:ph type="title"/>
          </p:nvPr>
        </p:nvSpPr>
        <p:spPr>
          <a:xfrm>
            <a:off x="9387189" y="612843"/>
            <a:ext cx="2247091" cy="1499738"/>
          </a:xfrm>
        </p:spPr>
        <p:txBody>
          <a:bodyPr anchor="b">
            <a:normAutofit/>
          </a:bodyPr>
          <a:lstStyle/>
          <a:p>
            <a:endParaRPr lang="pl-PL" sz="2800">
              <a:solidFill>
                <a:srgbClr val="FFFFFF"/>
              </a:solidFill>
            </a:endParaRPr>
          </a:p>
        </p:txBody>
      </p:sp>
      <p:pic>
        <p:nvPicPr>
          <p:cNvPr id="5" name="Obraz 4" descr="Obraz zawierający osoba, zewnętrzne, trawa, chłopiec&#10;&#10;Opis wygenerowany automatycznie">
            <a:extLst>
              <a:ext uri="{FF2B5EF4-FFF2-40B4-BE49-F238E27FC236}">
                <a16:creationId xmlns:a16="http://schemas.microsoft.com/office/drawing/2014/main" id="{8A3120EB-8CC8-4FD4-863C-014317BC7D5C}"/>
              </a:ext>
            </a:extLst>
          </p:cNvPr>
          <p:cNvPicPr>
            <a:picLocks noChangeAspect="1"/>
          </p:cNvPicPr>
          <p:nvPr/>
        </p:nvPicPr>
        <p:blipFill rotWithShape="1">
          <a:blip r:embed="rId2">
            <a:extLst>
              <a:ext uri="{28A0092B-C50C-407E-A947-70E740481C1C}">
                <a14:useLocalDpi xmlns:a14="http://schemas.microsoft.com/office/drawing/2010/main" val="0"/>
              </a:ext>
            </a:extLst>
          </a:blip>
          <a:srcRect l="9216"/>
          <a:stretch/>
        </p:blipFill>
        <p:spPr>
          <a:xfrm>
            <a:off x="487321" y="476169"/>
            <a:ext cx="8202168" cy="6053328"/>
          </a:xfrm>
          <a:prstGeom prst="rect">
            <a:avLst/>
          </a:prstGeom>
        </p:spPr>
      </p:pic>
      <p:sp>
        <p:nvSpPr>
          <p:cNvPr id="3" name="Symbol zastępczy zawartości 2">
            <a:extLst>
              <a:ext uri="{FF2B5EF4-FFF2-40B4-BE49-F238E27FC236}">
                <a16:creationId xmlns:a16="http://schemas.microsoft.com/office/drawing/2014/main" id="{B1FBB933-9792-43D0-AD5F-287F4CE3A3AD}"/>
              </a:ext>
            </a:extLst>
          </p:cNvPr>
          <p:cNvSpPr>
            <a:spLocks noGrp="1"/>
          </p:cNvSpPr>
          <p:nvPr>
            <p:ph idx="1"/>
          </p:nvPr>
        </p:nvSpPr>
        <p:spPr>
          <a:xfrm>
            <a:off x="9387190" y="2149813"/>
            <a:ext cx="2247090" cy="4046706"/>
          </a:xfrm>
        </p:spPr>
        <p:txBody>
          <a:bodyPr>
            <a:normAutofit/>
          </a:bodyPr>
          <a:lstStyle/>
          <a:p>
            <a:pPr marL="0" indent="0">
              <a:buNone/>
            </a:pPr>
            <a:r>
              <a:rPr lang="pl-PL" sz="1400" b="1" i="1">
                <a:solidFill>
                  <a:srgbClr val="FFFFFF"/>
                </a:solidFill>
                <a:effectLst/>
                <a:latin typeface="Calibri" panose="020F0502020204030204" pitchFamily="34" charset="0"/>
                <a:cs typeface="Calibri" panose="020F0502020204030204" pitchFamily="34" charset="0"/>
              </a:rPr>
              <a:t>Plan daltoński podkreśla znaczenie </a:t>
            </a:r>
            <a:r>
              <a:rPr lang="pl-PL" sz="1400" b="1" i="1" u="sng">
                <a:solidFill>
                  <a:srgbClr val="FFFFFF"/>
                </a:solidFill>
                <a:effectLst/>
                <a:latin typeface="Calibri" panose="020F0502020204030204" pitchFamily="34" charset="0"/>
                <a:cs typeface="Calibri" panose="020F0502020204030204" pitchFamily="34" charset="0"/>
              </a:rPr>
              <a:t>odpowiedzialności </a:t>
            </a:r>
            <a:r>
              <a:rPr lang="pl-PL" sz="1400" b="1" i="1">
                <a:solidFill>
                  <a:srgbClr val="FFFFFF"/>
                </a:solidFill>
                <a:effectLst/>
                <a:latin typeface="Calibri" panose="020F0502020204030204" pitchFamily="34" charset="0"/>
                <a:cs typeface="Calibri" panose="020F0502020204030204" pitchFamily="34" charset="0"/>
              </a:rPr>
              <a:t>za podejmowane zadania, </a:t>
            </a:r>
            <a:r>
              <a:rPr lang="pl-PL" sz="1400" b="1" i="1" u="sng">
                <a:solidFill>
                  <a:srgbClr val="FFFFFF"/>
                </a:solidFill>
                <a:effectLst/>
                <a:latin typeface="Calibri" panose="020F0502020204030204" pitchFamily="34" charset="0"/>
                <a:cs typeface="Calibri" panose="020F0502020204030204" pitchFamily="34" charset="0"/>
              </a:rPr>
              <a:t>samodzielnego</a:t>
            </a:r>
            <a:r>
              <a:rPr lang="pl-PL" sz="1400" b="1" i="1">
                <a:solidFill>
                  <a:srgbClr val="FFFFFF"/>
                </a:solidFill>
                <a:effectLst/>
                <a:latin typeface="Calibri" panose="020F0502020204030204" pitchFamily="34" charset="0"/>
                <a:cs typeface="Calibri" panose="020F0502020204030204" pitchFamily="34" charset="0"/>
              </a:rPr>
              <a:t> uczenia się dzieci oraz zachęca do uczenia się we </a:t>
            </a:r>
            <a:r>
              <a:rPr lang="pl-PL" sz="1400" b="1" i="1" u="sng">
                <a:solidFill>
                  <a:srgbClr val="FFFFFF"/>
                </a:solidFill>
                <a:effectLst/>
                <a:latin typeface="Calibri" panose="020F0502020204030204" pitchFamily="34" charset="0"/>
                <a:cs typeface="Calibri" panose="020F0502020204030204" pitchFamily="34" charset="0"/>
              </a:rPr>
              <a:t>współpracy</a:t>
            </a:r>
            <a:r>
              <a:rPr lang="pl-PL" sz="1400" b="1" i="1">
                <a:solidFill>
                  <a:srgbClr val="FFFFFF"/>
                </a:solidFill>
                <a:effectLst/>
                <a:latin typeface="Calibri" panose="020F0502020204030204" pitchFamily="34" charset="0"/>
                <a:cs typeface="Calibri" panose="020F0502020204030204" pitchFamily="34" charset="0"/>
              </a:rPr>
              <a:t> a także do samokontroli (refleksji).</a:t>
            </a:r>
          </a:p>
          <a:p>
            <a:pPr marL="0" indent="0">
              <a:buNone/>
            </a:pPr>
            <a:endParaRPr lang="pl-PL" sz="1400" dirty="0">
              <a:solidFill>
                <a:srgbClr val="FFFFFF"/>
              </a:solidFill>
            </a:endParaRPr>
          </a:p>
        </p:txBody>
      </p:sp>
    </p:spTree>
    <p:extLst>
      <p:ext uri="{BB962C8B-B14F-4D97-AF65-F5344CB8AC3E}">
        <p14:creationId xmlns:p14="http://schemas.microsoft.com/office/powerpoint/2010/main" val="603836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68DC967C-678A-45D1-9C96-44F650D491D9}"/>
              </a:ext>
            </a:extLst>
          </p:cNvPr>
          <p:cNvSpPr>
            <a:spLocks noGrp="1"/>
          </p:cNvSpPr>
          <p:nvPr>
            <p:ph type="title"/>
          </p:nvPr>
        </p:nvSpPr>
        <p:spPr>
          <a:xfrm>
            <a:off x="3844616" y="881210"/>
            <a:ext cx="7417925" cy="1517035"/>
          </a:xfrm>
        </p:spPr>
        <p:txBody>
          <a:bodyPr>
            <a:normAutofit/>
          </a:bodyPr>
          <a:lstStyle/>
          <a:p>
            <a:r>
              <a:rPr lang="pl-PL">
                <a:solidFill>
                  <a:schemeClr val="tx1">
                    <a:lumMod val="75000"/>
                    <a:lumOff val="25000"/>
                  </a:schemeClr>
                </a:solidFill>
              </a:rPr>
              <a:t>SAMODZIELNOŚĆ</a:t>
            </a:r>
          </a:p>
        </p:txBody>
      </p:sp>
      <p:sp>
        <p:nvSpPr>
          <p:cNvPr id="3" name="Symbol zastępczy zawartości 2">
            <a:extLst>
              <a:ext uri="{FF2B5EF4-FFF2-40B4-BE49-F238E27FC236}">
                <a16:creationId xmlns:a16="http://schemas.microsoft.com/office/drawing/2014/main" id="{E7882CA0-1381-427A-AA65-9E4F741F59D0}"/>
              </a:ext>
            </a:extLst>
          </p:cNvPr>
          <p:cNvSpPr>
            <a:spLocks noGrp="1"/>
          </p:cNvSpPr>
          <p:nvPr>
            <p:ph idx="1"/>
          </p:nvPr>
        </p:nvSpPr>
        <p:spPr>
          <a:xfrm>
            <a:off x="3844616" y="2626840"/>
            <a:ext cx="7245103" cy="3131777"/>
          </a:xfrm>
        </p:spPr>
        <p:txBody>
          <a:bodyPr>
            <a:normAutofit/>
          </a:bodyPr>
          <a:lstStyle/>
          <a:p>
            <a:pPr marL="0" indent="0" algn="just">
              <a:lnSpc>
                <a:spcPct val="90000"/>
              </a:lnSpc>
              <a:buNone/>
            </a:pPr>
            <a:r>
              <a:rPr lang="pl-PL" sz="1700" dirty="0">
                <a:solidFill>
                  <a:schemeClr val="tx1">
                    <a:lumMod val="75000"/>
                    <a:lumOff val="25000"/>
                  </a:schemeClr>
                </a:solidFill>
                <a:latin typeface="Calibri" panose="020F0502020204030204" pitchFamily="34" charset="0"/>
                <a:cs typeface="Calibri" panose="020F0502020204030204" pitchFamily="34" charset="0"/>
              </a:rPr>
              <a:t>Dziecko na podstawie wskazówek nauczyciela stara się rozwiązać zadanie czy też postawiony problem, szuka także własnych źródeł wiedzy, nie traktuje nauczyciela jako skarbnicy gotowych rozwiązań, lecz jako partnera, od którego można otrzymać wskazówkę (z inicjatywą takich spotkań powinno wychodzić dziecko).</a:t>
            </a:r>
            <a:r>
              <a:rPr lang="pl-PL" sz="1700" b="1" i="1" dirty="0">
                <a:solidFill>
                  <a:schemeClr val="tx1">
                    <a:lumMod val="75000"/>
                    <a:lumOff val="25000"/>
                  </a:schemeClr>
                </a:solidFill>
                <a:latin typeface="Calibri" panose="020F0502020204030204" pitchFamily="34" charset="0"/>
                <a:cs typeface="Calibri" panose="020F0502020204030204" pitchFamily="34" charset="0"/>
              </a:rPr>
              <a:t> </a:t>
            </a:r>
            <a:r>
              <a:rPr lang="pl-PL" sz="17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Mamy tu do czynienia z:</a:t>
            </a:r>
          </a:p>
          <a:p>
            <a:pPr algn="just">
              <a:lnSpc>
                <a:spcPct val="90000"/>
              </a:lnSpc>
              <a:buFontTx/>
              <a:buChar char="-"/>
            </a:pPr>
            <a:r>
              <a:rPr lang="pl-PL" sz="17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metodą odroczonej uwagi, dzięki czemu dajemy dziecku możliwość samodzielnego stawienia czoła zadaniu</a:t>
            </a:r>
          </a:p>
          <a:p>
            <a:pPr algn="just">
              <a:lnSpc>
                <a:spcPct val="90000"/>
              </a:lnSpc>
              <a:buFontTx/>
              <a:buChar char="-"/>
            </a:pPr>
            <a:r>
              <a:rPr lang="pl-PL" sz="17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tygodniowym planowanie pracy przez dzieci – tablica planowania (</a:t>
            </a:r>
            <a:r>
              <a:rPr lang="pl-PL" sz="17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a:t>
            </a:r>
            <a:r>
              <a:rPr lang="pl-PL" sz="17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mogą planować, sprawdzać i oceniać swoją pracę, a następnie stwierdzić, że efekty ich pracy samodzielnej zależą tylko od nich samych)</a:t>
            </a:r>
            <a:endParaRPr lang="pl-PL" sz="17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FontTx/>
              <a:buChar char="-"/>
            </a:pPr>
            <a:r>
              <a:rPr lang="pl-PL" sz="17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korzystaniem przez dzieci z np.: instrukcji czynnościowych</a:t>
            </a:r>
            <a:endParaRPr lang="pl-PL" sz="17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endParaRPr lang="pl-PL" sz="17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69479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4572586D-5C6E-401E-B476-89C97049D89D}"/>
              </a:ext>
            </a:extLst>
          </p:cNvPr>
          <p:cNvSpPr>
            <a:spLocks noGrp="1"/>
          </p:cNvSpPr>
          <p:nvPr>
            <p:ph type="title"/>
          </p:nvPr>
        </p:nvSpPr>
        <p:spPr>
          <a:xfrm>
            <a:off x="3844616" y="881210"/>
            <a:ext cx="7417925" cy="1517035"/>
          </a:xfrm>
        </p:spPr>
        <p:txBody>
          <a:bodyPr>
            <a:normAutofit/>
          </a:bodyPr>
          <a:lstStyle/>
          <a:p>
            <a:r>
              <a:rPr lang="pl-PL">
                <a:solidFill>
                  <a:schemeClr val="tx1">
                    <a:lumMod val="75000"/>
                    <a:lumOff val="25000"/>
                  </a:schemeClr>
                </a:solidFill>
              </a:rPr>
              <a:t>ODPOWIEDZIALNOŚĆ</a:t>
            </a:r>
          </a:p>
        </p:txBody>
      </p:sp>
      <p:sp>
        <p:nvSpPr>
          <p:cNvPr id="3" name="Symbol zastępczy zawartości 2">
            <a:extLst>
              <a:ext uri="{FF2B5EF4-FFF2-40B4-BE49-F238E27FC236}">
                <a16:creationId xmlns:a16="http://schemas.microsoft.com/office/drawing/2014/main" id="{B89F0C50-C79D-4B3D-8762-97889CF49C62}"/>
              </a:ext>
            </a:extLst>
          </p:cNvPr>
          <p:cNvSpPr>
            <a:spLocks noGrp="1"/>
          </p:cNvSpPr>
          <p:nvPr>
            <p:ph idx="1"/>
          </p:nvPr>
        </p:nvSpPr>
        <p:spPr>
          <a:xfrm>
            <a:off x="3844616" y="2159540"/>
            <a:ext cx="7245103" cy="3599077"/>
          </a:xfrm>
        </p:spPr>
        <p:txBody>
          <a:bodyPr>
            <a:noAutofit/>
          </a:bodyPr>
          <a:lstStyle/>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Nauczyciel umożliwia </a:t>
            </a: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dzieciom</a:t>
            </a: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dokonywania wyborów, za które to one będą odpowiedzialne</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Dobrze zorganizowane otoczenie i jasno określone zasady wpływają na rozwój odpowiedzialności u </a:t>
            </a: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Nauczyciel praktykuje „czas przeniesionej uwagi”. Jeśli dziecko czegoś nie wie, nie udaje się natychmiast po pomoc do nauczyciela, lecz postępuje według określonego wcześniej schematu. W celu rozwiązania problemu stosuje zasadę „Zapytaj trzech zanim zapytasz mnie (nauczyciela)”</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 </a:t>
            </a: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mogą powiedzieć, co nimi kierowało, kiedy organizowali swój czas pracy</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 </a:t>
            </a: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samodzielnie biorą materiały i pomoce, których potrzebują do wykonania zadania</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 </a:t>
            </a: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same sprawdzają i poprawiają swoje prace</a:t>
            </a:r>
          </a:p>
          <a:p>
            <a:pPr marL="342900" lvl="0" indent="-342900" algn="just">
              <a:lnSpc>
                <a:spcPct val="90000"/>
              </a:lnSpc>
              <a:spcAft>
                <a:spcPts val="1000"/>
              </a:spcAft>
              <a:buSzPts val="1000"/>
              <a:buFont typeface="Symbol" panose="05050102010706020507" pitchFamily="18" charset="2"/>
              <a:buChar char=""/>
              <a:tabLst>
                <a:tab pos="457200" algn="l"/>
              </a:tabLst>
            </a:pPr>
            <a:r>
              <a:rPr lang="pl-PL" sz="1400" b="1"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Dzieci </a:t>
            </a:r>
            <a:r>
              <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wspólnie są odpowiedzialne za miejsce swej pracy</a:t>
            </a:r>
            <a:endParaRPr lang="pl-PL"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7443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id="{6EBF12CA-F6EB-41A6-8238-F8C371F64A51}"/>
              </a:ext>
            </a:extLst>
          </p:cNvPr>
          <p:cNvSpPr>
            <a:spLocks noGrp="1"/>
          </p:cNvSpPr>
          <p:nvPr>
            <p:ph type="title"/>
          </p:nvPr>
        </p:nvSpPr>
        <p:spPr>
          <a:xfrm>
            <a:off x="3844616" y="881210"/>
            <a:ext cx="7417925" cy="1517035"/>
          </a:xfrm>
        </p:spPr>
        <p:txBody>
          <a:bodyPr>
            <a:normAutofit/>
          </a:bodyPr>
          <a:lstStyle/>
          <a:p>
            <a:r>
              <a:rPr lang="pl-PL">
                <a:solidFill>
                  <a:schemeClr val="tx1">
                    <a:lumMod val="75000"/>
                    <a:lumOff val="25000"/>
                  </a:schemeClr>
                </a:solidFill>
              </a:rPr>
              <a:t>WSPÓŁPRACA</a:t>
            </a:r>
          </a:p>
        </p:txBody>
      </p:sp>
      <p:sp>
        <p:nvSpPr>
          <p:cNvPr id="3" name="Symbol zastępczy zawartości 2">
            <a:extLst>
              <a:ext uri="{FF2B5EF4-FFF2-40B4-BE49-F238E27FC236}">
                <a16:creationId xmlns:a16="http://schemas.microsoft.com/office/drawing/2014/main" id="{81D16DC2-C0D9-441E-AF09-5D5D23BA0D48}"/>
              </a:ext>
            </a:extLst>
          </p:cNvPr>
          <p:cNvSpPr>
            <a:spLocks noGrp="1"/>
          </p:cNvSpPr>
          <p:nvPr>
            <p:ph idx="1"/>
          </p:nvPr>
        </p:nvSpPr>
        <p:spPr>
          <a:xfrm>
            <a:off x="3931026" y="2242632"/>
            <a:ext cx="7245103" cy="3131777"/>
          </a:xfrm>
        </p:spPr>
        <p:txBody>
          <a:bodyPr>
            <a:normAutofit/>
          </a:bodyPr>
          <a:lstStyle/>
          <a:p>
            <a:pPr marL="0" indent="0" algn="just">
              <a:lnSpc>
                <a:spcPct val="90000"/>
              </a:lnSpc>
              <a:buNone/>
            </a:pPr>
            <a:r>
              <a:rPr lang="pl-PL" sz="1500" b="1" dirty="0">
                <a:solidFill>
                  <a:schemeClr val="tx1">
                    <a:lumMod val="75000"/>
                    <a:lumOff val="25000"/>
                  </a:schemeClr>
                </a:solidFill>
                <a:latin typeface="Calibri" panose="020F0502020204030204" pitchFamily="34" charset="0"/>
                <a:cs typeface="Calibri" panose="020F0502020204030204" pitchFamily="34" charset="0"/>
              </a:rPr>
              <a:t>Dziecko nie pracuje w oderwaniu od społeczności i nawet jeżeli zajmuje się czymś samodzielnie, musi uwzględniać potrzeby innych; z kolei zadania w zespołach stawiają na rozwój umiejętności komunikacyjnych. </a:t>
            </a:r>
          </a:p>
          <a:p>
            <a:pPr marL="0" indent="0" algn="just">
              <a:lnSpc>
                <a:spcPct val="90000"/>
              </a:lnSpc>
              <a:buNone/>
            </a:pPr>
            <a:r>
              <a:rPr lang="pl-PL" sz="1500" b="1" dirty="0">
                <a:solidFill>
                  <a:schemeClr val="tx1">
                    <a:lumMod val="75000"/>
                    <a:lumOff val="25000"/>
                  </a:schemeClr>
                </a:solidFill>
                <a:latin typeface="Calibri" panose="020F0502020204030204" pitchFamily="34" charset="0"/>
                <a:cs typeface="Calibri" panose="020F0502020204030204" pitchFamily="34" charset="0"/>
              </a:rPr>
              <a:t>Dziecko ma działać i poszukiwać, a nie sięgać po gotowe rozwiązania, ma badać świat i wyciągać wnioski – już od przedszkola. </a:t>
            </a:r>
            <a:endParaRPr lang="pl-PL" sz="1500" b="1" i="1"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5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Nauczyciele stymulują współpracę </a:t>
            </a:r>
            <a:r>
              <a:rPr lang="pl-PL" sz="1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dzieci</a:t>
            </a:r>
            <a:endParaRPr lang="pl-PL" sz="15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90000"/>
              </a:lnSpc>
              <a:spcAft>
                <a:spcPts val="1000"/>
              </a:spcAft>
              <a:buSzPts val="1000"/>
              <a:buFont typeface="Symbol" panose="05050102010706020507" pitchFamily="18" charset="2"/>
              <a:buChar char=""/>
              <a:tabLst>
                <a:tab pos="457200" algn="l"/>
              </a:tabLst>
            </a:pPr>
            <a:r>
              <a:rPr lang="pl-PL" sz="15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Istnieją różne formy współpracy: współdziałanie i uczenie się od siebie nawzajem</a:t>
            </a:r>
          </a:p>
          <a:p>
            <a:pPr marL="342900" lvl="0" indent="-342900" algn="just">
              <a:lnSpc>
                <a:spcPct val="90000"/>
              </a:lnSpc>
              <a:spcAft>
                <a:spcPts val="1000"/>
              </a:spcAft>
              <a:buSzPts val="1000"/>
              <a:buFont typeface="Symbol" panose="05050102010706020507" pitchFamily="18" charset="2"/>
              <a:buChar char=""/>
              <a:tabLst>
                <a:tab pos="457200" algn="l"/>
              </a:tabLst>
            </a:pPr>
            <a:r>
              <a:rPr lang="pl-PL" sz="1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Dzieci </a:t>
            </a:r>
            <a:r>
              <a:rPr lang="pl-PL" sz="15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 grupach „stolikowych” lub w wylosowanych parach pracują jako zespół</a:t>
            </a:r>
          </a:p>
          <a:p>
            <a:pPr marL="342900" lvl="0" indent="-342900" algn="just">
              <a:lnSpc>
                <a:spcPct val="90000"/>
              </a:lnSpc>
              <a:spcAft>
                <a:spcPts val="1000"/>
              </a:spcAft>
              <a:buSzPts val="1000"/>
              <a:buFont typeface="Symbol" panose="05050102010706020507" pitchFamily="18" charset="2"/>
              <a:buChar char=""/>
              <a:tabLst>
                <a:tab pos="457200" algn="l"/>
              </a:tabLst>
            </a:pPr>
            <a:r>
              <a:rPr lang="pl-PL" sz="15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Dzieci </a:t>
            </a:r>
            <a:r>
              <a:rPr lang="pl-PL" sz="15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wspierają się i pomagają sobie w pracy</a:t>
            </a:r>
          </a:p>
          <a:p>
            <a:pPr marL="0" indent="0">
              <a:lnSpc>
                <a:spcPct val="90000"/>
              </a:lnSpc>
              <a:buNone/>
            </a:pPr>
            <a:endParaRPr lang="pl-PL" sz="1500" dirty="0">
              <a:solidFill>
                <a:schemeClr val="tx1">
                  <a:lumMod val="75000"/>
                  <a:lumOff val="25000"/>
                </a:schemeClr>
              </a:solidFill>
            </a:endParaRPr>
          </a:p>
        </p:txBody>
      </p:sp>
    </p:spTree>
    <p:extLst>
      <p:ext uri="{BB962C8B-B14F-4D97-AF65-F5344CB8AC3E}">
        <p14:creationId xmlns:p14="http://schemas.microsoft.com/office/powerpoint/2010/main" val="3729569281"/>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dło">
  <a:themeElements>
    <a:clrScheme name="Mydło">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Mydł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ydło">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30</TotalTime>
  <Words>900</Words>
  <Application>Microsoft Office PowerPoint</Application>
  <PresentationFormat>Panoramiczny</PresentationFormat>
  <Paragraphs>77</Paragraphs>
  <Slides>38</Slides>
  <Notes>0</Notes>
  <HiddenSlides>0</HiddenSlides>
  <MMClips>0</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38</vt:i4>
      </vt:variant>
    </vt:vector>
  </HeadingPairs>
  <TitlesOfParts>
    <vt:vector size="50" baseType="lpstr">
      <vt:lpstr>Abadi Extra Light</vt:lpstr>
      <vt:lpstr>Alegreya Sans</vt:lpstr>
      <vt:lpstr>Arial</vt:lpstr>
      <vt:lpstr>Bodoni MT</vt:lpstr>
      <vt:lpstr>Calibri</vt:lpstr>
      <vt:lpstr>Century Gothic</vt:lpstr>
      <vt:lpstr>Consolas</vt:lpstr>
      <vt:lpstr>Garamond</vt:lpstr>
      <vt:lpstr>inherit</vt:lpstr>
      <vt:lpstr>Symbol</vt:lpstr>
      <vt:lpstr>Times New Roman</vt:lpstr>
      <vt:lpstr>Mydło</vt:lpstr>
      <vt:lpstr>PLAN DALTOŃSKI  W NASZYM PRZEDSZKOLU</vt:lpstr>
      <vt:lpstr>Edukacja według planu daltońskiego</vt:lpstr>
      <vt:lpstr>Helena Parkhurst</vt:lpstr>
      <vt:lpstr>Prezentacja programu PowerPoint</vt:lpstr>
      <vt:lpstr>Prezentacja programu PowerPoint</vt:lpstr>
      <vt:lpstr>Prezentacja programu PowerPoint</vt:lpstr>
      <vt:lpstr>SAMODZIELNOŚĆ</vt:lpstr>
      <vt:lpstr>ODPOWIEDZIALNOŚĆ</vt:lpstr>
      <vt:lpstr>WSPÓŁPRACA</vt:lpstr>
      <vt:lpstr>REFLEKSJA</vt:lpstr>
      <vt:lpstr>Elementy planu daltońskiego w naszym przedszkolu</vt:lpstr>
      <vt:lpstr>„Kolorowe dni tygodnia”</vt:lpstr>
      <vt:lpstr>Prezentacja programu PowerPoint</vt:lpstr>
      <vt:lpstr>Plan dnia</vt:lpstr>
      <vt:lpstr>Prezentacja programu PowerPoint</vt:lpstr>
      <vt:lpstr>Prezentacja programu PowerPoint</vt:lpstr>
      <vt:lpstr>KODEKS GRUPOWY</vt:lpstr>
      <vt:lpstr>Prezentacja programu PowerPoint</vt:lpstr>
      <vt:lpstr>Prezentacja programu PowerPoint</vt:lpstr>
      <vt:lpstr>KALENDARZ POGODY</vt:lpstr>
      <vt:lpstr>Prezentacja programu PowerPoint</vt:lpstr>
      <vt:lpstr>KALENDARZ URODZIN</vt:lpstr>
      <vt:lpstr>INSTRUKCJE CZYNNOŚCIOWE</vt:lpstr>
      <vt:lpstr>INSTRUKCJA UBIERANIA SIĘ PRZED WYJŚCIEM …</vt:lpstr>
      <vt:lpstr>…I ROZBIERANIA SIĘ PO PRZYJŚCIU</vt:lpstr>
      <vt:lpstr>Praca plastyczna z instrukcją</vt:lpstr>
      <vt:lpstr>Prezentacja programu PowerPoint</vt:lpstr>
      <vt:lpstr>TABLICA DYŻURÓW</vt:lpstr>
      <vt:lpstr>Prezentacja programu PowerPoint</vt:lpstr>
      <vt:lpstr>PRACA W PARACH/ZESPOŁACH</vt:lpstr>
      <vt:lpstr>Prezentacja programu PowerPoint</vt:lpstr>
      <vt:lpstr> Sygnalizator  </vt:lpstr>
      <vt:lpstr>Zegar</vt:lpstr>
      <vt:lpstr>Mamy w planie wprowadzić…</vt:lpstr>
      <vt:lpstr>TABLICA ZADAŃ NA DANY TYDZIEŃ</vt:lpstr>
      <vt:lpstr>Tablica osiągnięć –  To już potrafię</vt:lpstr>
      <vt:lpstr>Możliwość wykorzystania założeń planu daltońskiego w domu</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DALTOŃSKI  W NASZYM PRZEDSZKOLU</dc:title>
  <dc:creator>Agnieszka Górska-Cichorek</dc:creator>
  <cp:lastModifiedBy>Agnieszka Górska-Cichorek</cp:lastModifiedBy>
  <cp:revision>12</cp:revision>
  <dcterms:created xsi:type="dcterms:W3CDTF">2020-09-26T16:01:50Z</dcterms:created>
  <dcterms:modified xsi:type="dcterms:W3CDTF">2020-09-30T17:17:51Z</dcterms:modified>
</cp:coreProperties>
</file>